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449" r:id="rId2"/>
    <p:sldId id="256" r:id="rId3"/>
    <p:sldId id="259" r:id="rId4"/>
    <p:sldId id="258" r:id="rId5"/>
    <p:sldId id="260" r:id="rId6"/>
    <p:sldId id="271" r:id="rId7"/>
    <p:sldId id="270" r:id="rId8"/>
    <p:sldId id="261" r:id="rId9"/>
    <p:sldId id="262" r:id="rId10"/>
    <p:sldId id="263" r:id="rId11"/>
    <p:sldId id="264" r:id="rId12"/>
    <p:sldId id="265" r:id="rId13"/>
    <p:sldId id="266" r:id="rId14"/>
    <p:sldId id="267" r:id="rId15"/>
    <p:sldId id="268" r:id="rId16"/>
    <p:sldId id="272" r:id="rId17"/>
    <p:sldId id="274" r:id="rId18"/>
    <p:sldId id="275" r:id="rId19"/>
    <p:sldId id="276" r:id="rId20"/>
    <p:sldId id="277" r:id="rId21"/>
    <p:sldId id="278" r:id="rId22"/>
    <p:sldId id="279" r:id="rId23"/>
    <p:sldId id="280" r:id="rId24"/>
    <p:sldId id="281" r:id="rId25"/>
    <p:sldId id="282" r:id="rId26"/>
    <p:sldId id="273" r:id="rId27"/>
    <p:sldId id="283" r:id="rId28"/>
    <p:sldId id="284" r:id="rId29"/>
    <p:sldId id="285" r:id="rId30"/>
    <p:sldId id="286" r:id="rId31"/>
    <p:sldId id="287" r:id="rId32"/>
    <p:sldId id="288" r:id="rId33"/>
    <p:sldId id="289" r:id="rId34"/>
    <p:sldId id="311" r:id="rId35"/>
    <p:sldId id="290" r:id="rId36"/>
    <p:sldId id="295" r:id="rId37"/>
    <p:sldId id="309" r:id="rId38"/>
    <p:sldId id="296" r:id="rId39"/>
    <p:sldId id="297" r:id="rId40"/>
    <p:sldId id="298" r:id="rId41"/>
    <p:sldId id="300" r:id="rId42"/>
    <p:sldId id="310" r:id="rId43"/>
    <p:sldId id="301" r:id="rId44"/>
    <p:sldId id="303" r:id="rId45"/>
    <p:sldId id="304" r:id="rId46"/>
    <p:sldId id="305" r:id="rId47"/>
    <p:sldId id="306" r:id="rId48"/>
    <p:sldId id="307" r:id="rId49"/>
    <p:sldId id="313" r:id="rId50"/>
    <p:sldId id="317" r:id="rId51"/>
    <p:sldId id="318" r:id="rId52"/>
    <p:sldId id="319" r:id="rId53"/>
    <p:sldId id="320" r:id="rId54"/>
    <p:sldId id="321" r:id="rId55"/>
    <p:sldId id="322" r:id="rId56"/>
    <p:sldId id="323" r:id="rId57"/>
    <p:sldId id="324" r:id="rId58"/>
    <p:sldId id="453" r:id="rId59"/>
    <p:sldId id="372" r:id="rId60"/>
    <p:sldId id="373" r:id="rId61"/>
    <p:sldId id="375" r:id="rId62"/>
    <p:sldId id="337" r:id="rId63"/>
    <p:sldId id="329" r:id="rId64"/>
    <p:sldId id="330" r:id="rId65"/>
    <p:sldId id="331" r:id="rId66"/>
    <p:sldId id="332" r:id="rId67"/>
    <p:sldId id="333" r:id="rId68"/>
    <p:sldId id="334" r:id="rId69"/>
    <p:sldId id="336"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455" r:id="rId83"/>
    <p:sldId id="456" r:id="rId84"/>
    <p:sldId id="457" r:id="rId85"/>
    <p:sldId id="458" r:id="rId86"/>
    <p:sldId id="459" r:id="rId87"/>
    <p:sldId id="460" r:id="rId88"/>
    <p:sldId id="350" r:id="rId89"/>
    <p:sldId id="351" r:id="rId90"/>
    <p:sldId id="352" r:id="rId91"/>
    <p:sldId id="353" r:id="rId92"/>
    <p:sldId id="315" r:id="rId93"/>
    <p:sldId id="454" r:id="rId94"/>
    <p:sldId id="362" r:id="rId95"/>
    <p:sldId id="363" r:id="rId96"/>
    <p:sldId id="364" r:id="rId97"/>
    <p:sldId id="365" r:id="rId98"/>
    <p:sldId id="366" r:id="rId99"/>
    <p:sldId id="367" r:id="rId100"/>
    <p:sldId id="368" r:id="rId101"/>
    <p:sldId id="369" r:id="rId102"/>
    <p:sldId id="370" r:id="rId103"/>
    <p:sldId id="371" r:id="rId104"/>
    <p:sldId id="308" r:id="rId105"/>
    <p:sldId id="299" r:id="rId106"/>
    <p:sldId id="291"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73" autoAdjust="0"/>
  </p:normalViewPr>
  <p:slideViewPr>
    <p:cSldViewPr snapToGrid="0">
      <p:cViewPr>
        <p:scale>
          <a:sx n="125" d="100"/>
          <a:sy n="125" d="100"/>
        </p:scale>
        <p:origin x="119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4" Type="http://schemas.openxmlformats.org/officeDocument/2006/relationships/image" Target="../media/image9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image" Target="../media/image117.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image" Target="../media/image12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image" Target="../media/image14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C6A9B-5B4D-444A-911B-4AABCAD926B3}"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3E306-D9D5-486F-A9B8-8749E0A9EF8B}" type="slidenum">
              <a:rPr lang="zh-CN" altLang="en-US" smtClean="0"/>
              <a:t>‹#›</a:t>
            </a:fld>
            <a:endParaRPr lang="zh-CN" altLang="en-US"/>
          </a:p>
        </p:txBody>
      </p:sp>
    </p:spTree>
    <p:extLst>
      <p:ext uri="{BB962C8B-B14F-4D97-AF65-F5344CB8AC3E}">
        <p14:creationId xmlns:p14="http://schemas.microsoft.com/office/powerpoint/2010/main" val="1248582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aike.baidu.com/view/45329.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9%87%87%E6%A0%B7"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baike.baidu.com/item/%E9%87%87%E6%A0%B7%E7%8E%8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马尔可夫一般是马尔可夫性质的简称。它指的是一个</a:t>
            </a:r>
            <a:r>
              <a:rPr lang="zh-CN" altLang="en-US" dirty="0">
                <a:hlinkClick r:id="rId3"/>
              </a:rPr>
              <a:t>随机变量</a:t>
            </a:r>
            <a:r>
              <a:rPr lang="zh-CN" altLang="en-US" dirty="0"/>
              <a:t>序列按时间先后关系依次排开的时候，第</a:t>
            </a:r>
            <a:r>
              <a:rPr lang="en-US" altLang="zh-CN" dirty="0"/>
              <a:t>N+1</a:t>
            </a:r>
            <a:r>
              <a:rPr lang="zh-CN" altLang="en-US" dirty="0"/>
              <a:t>时刻的分布特性，与</a:t>
            </a:r>
            <a:r>
              <a:rPr lang="en-US" altLang="zh-CN" dirty="0"/>
              <a:t>N</a:t>
            </a:r>
            <a:r>
              <a:rPr lang="zh-CN" altLang="en-US" dirty="0"/>
              <a:t>时刻以前的随机变量的取值无关。</a:t>
            </a:r>
            <a:endParaRPr lang="en-US" altLang="zh-CN" dirty="0"/>
          </a:p>
          <a:p>
            <a:endParaRPr lang="en-US" altLang="zh-CN" dirty="0"/>
          </a:p>
          <a:p>
            <a:r>
              <a:rPr lang="zh-CN" altLang="en-US" dirty="0"/>
              <a:t>随机场包含两个要素：位置（</a:t>
            </a:r>
            <a:r>
              <a:rPr lang="en-US" altLang="zh-CN" dirty="0"/>
              <a:t>site</a:t>
            </a:r>
            <a:r>
              <a:rPr lang="zh-CN" altLang="en-US" dirty="0"/>
              <a:t>），相空间（</a:t>
            </a:r>
            <a:r>
              <a:rPr lang="en-US" altLang="zh-CN" dirty="0"/>
              <a:t>phase space</a:t>
            </a:r>
            <a:r>
              <a:rPr lang="zh-CN" altLang="en-US" dirty="0"/>
              <a:t>）。当给每一个位置中按照某种分布随机赋予相空间的一个值之后，其全体就叫做随机场。</a:t>
            </a:r>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82</a:t>
            </a:fld>
            <a:endParaRPr lang="zh-CN" altLang="en-US"/>
          </a:p>
        </p:txBody>
      </p:sp>
    </p:spTree>
    <p:extLst>
      <p:ext uri="{BB962C8B-B14F-4D97-AF65-F5344CB8AC3E}">
        <p14:creationId xmlns:p14="http://schemas.microsoft.com/office/powerpoint/2010/main" val="200544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图像修复中，结构信息获取困难，可以用人工参与，简单画出结构轮廓线</a:t>
            </a:r>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88</a:t>
            </a:fld>
            <a:endParaRPr lang="zh-CN" altLang="en-US"/>
          </a:p>
        </p:txBody>
      </p:sp>
    </p:spTree>
    <p:extLst>
      <p:ext uri="{BB962C8B-B14F-4D97-AF65-F5344CB8AC3E}">
        <p14:creationId xmlns:p14="http://schemas.microsoft.com/office/powerpoint/2010/main" val="277528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dirty="0">
                <a:latin typeface="+mn-lt"/>
                <a:ea typeface="+mn-ea"/>
              </a:rPr>
              <a:t>With the initial coarsely inferred structure line, we can recover the structure finely by an optimization formulation. </a:t>
            </a:r>
          </a:p>
          <a:p>
            <a:pPr>
              <a:defRPr/>
            </a:pPr>
            <a:endParaRPr lang="en-US" altLang="zh-CN" dirty="0">
              <a:latin typeface="+mn-lt"/>
              <a:ea typeface="+mn-ea"/>
            </a:endParaRPr>
          </a:p>
          <a:p>
            <a:pPr>
              <a:defRPr/>
            </a:pPr>
            <a:r>
              <a:rPr lang="en-US" altLang="zh-CN" dirty="0" err="1">
                <a:latin typeface="+mn-lt"/>
                <a:ea typeface="+mn-ea"/>
              </a:rPr>
              <a:t>Es</a:t>
            </a:r>
            <a:r>
              <a:rPr lang="en-US" altLang="zh-CN" dirty="0">
                <a:latin typeface="+mn-lt"/>
                <a:ea typeface="+mn-ea"/>
              </a:rPr>
              <a:t>(xi) is the energy term that measures the structure similarity between the patch to be filled of the </a:t>
            </a:r>
            <a:r>
              <a:rPr lang="en-US" altLang="zh-CN" dirty="0" err="1">
                <a:latin typeface="+mn-lt"/>
                <a:ea typeface="+mn-ea"/>
              </a:rPr>
              <a:t>i</a:t>
            </a:r>
            <a:r>
              <a:rPr lang="en-US" altLang="zh-CN" dirty="0">
                <a:latin typeface="+mn-lt"/>
                <a:ea typeface="+mn-ea"/>
              </a:rPr>
              <a:t> − </a:t>
            </a:r>
            <a:r>
              <a:rPr lang="en-US" altLang="zh-CN" dirty="0" err="1">
                <a:latin typeface="+mn-lt"/>
                <a:ea typeface="+mn-ea"/>
              </a:rPr>
              <a:t>th</a:t>
            </a:r>
            <a:r>
              <a:rPr lang="en-US" altLang="zh-CN" dirty="0">
                <a:latin typeface="+mn-lt"/>
                <a:ea typeface="+mn-ea"/>
              </a:rPr>
              <a:t> anchor points and the candidate patches in the sample patch set.</a:t>
            </a:r>
          </a:p>
          <a:p>
            <a:pPr>
              <a:defRPr/>
            </a:pPr>
            <a:endParaRPr lang="en-US" altLang="zh-CN" dirty="0">
              <a:latin typeface="+mn-lt"/>
              <a:ea typeface="+mn-ea"/>
            </a:endParaRPr>
          </a:p>
          <a:p>
            <a:pPr>
              <a:defRPr/>
            </a:pPr>
            <a:r>
              <a:rPr lang="en-US" altLang="zh-CN" dirty="0">
                <a:latin typeface="+mn-lt"/>
                <a:ea typeface="+mn-ea"/>
              </a:rPr>
              <a:t>EI (xi) is the same as used in [20] and [6], which is SSD calculated between target patches and candidate source patches.</a:t>
            </a:r>
          </a:p>
          <a:p>
            <a:pPr>
              <a:defRPr/>
            </a:pPr>
            <a:endParaRPr lang="en-US" altLang="zh-CN" dirty="0">
              <a:latin typeface="+mn-lt"/>
              <a:ea typeface="+mn-ea"/>
            </a:endParaRPr>
          </a:p>
          <a:p>
            <a:pPr>
              <a:defRPr/>
            </a:pPr>
            <a:r>
              <a:rPr lang="en-US" altLang="zh-CN" dirty="0">
                <a:latin typeface="+mn-lt"/>
                <a:ea typeface="+mn-ea"/>
              </a:rPr>
              <a:t>E2(xi, </a:t>
            </a:r>
            <a:r>
              <a:rPr lang="en-US" altLang="zh-CN" dirty="0" err="1">
                <a:latin typeface="+mn-lt"/>
                <a:ea typeface="+mn-ea"/>
              </a:rPr>
              <a:t>xj</a:t>
            </a:r>
            <a:r>
              <a:rPr lang="en-US" altLang="zh-CN" dirty="0">
                <a:latin typeface="+mn-lt"/>
                <a:ea typeface="+mn-ea"/>
              </a:rPr>
              <a:t>) is the coherence term between patches of two adjacent anchor points, where xi, </a:t>
            </a:r>
            <a:r>
              <a:rPr lang="en-US" altLang="zh-CN" dirty="0" err="1">
                <a:latin typeface="+mn-lt"/>
                <a:ea typeface="+mn-ea"/>
              </a:rPr>
              <a:t>xj</a:t>
            </a:r>
            <a:r>
              <a:rPr lang="en-US" altLang="zh-CN" dirty="0">
                <a:latin typeface="+mn-lt"/>
                <a:ea typeface="+mn-ea"/>
              </a:rPr>
              <a:t> are labels for these two nodes.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89</a:t>
            </a:fld>
            <a:endParaRPr lang="zh-CN" altLang="en-US"/>
          </a:p>
        </p:txBody>
      </p:sp>
    </p:spTree>
    <p:extLst>
      <p:ext uri="{BB962C8B-B14F-4D97-AF65-F5344CB8AC3E}">
        <p14:creationId xmlns:p14="http://schemas.microsoft.com/office/powerpoint/2010/main" val="3251274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要信号是可压缩的或在某个变换域是稀疏的，那么就可以用一个与变换基不相关的观测矩阵将变换所得高维信号投影到一个低维空间上，然后通过求解一个优化问题就可以从这些少量的投影中以高概率重构出原信号，可以证明这样的投影包含了重构信号的足够信息。</a:t>
            </a:r>
            <a:endParaRPr lang="en-US" altLang="zh-CN" dirty="0"/>
          </a:p>
          <a:p>
            <a:endParaRPr lang="en-US" altLang="zh-CN" dirty="0"/>
          </a:p>
          <a:p>
            <a:r>
              <a:rPr lang="zh-CN" altLang="en-US" dirty="0"/>
              <a:t>在该理论框架下，采样速率不再取决于信号的带宽，而在很大程度上取决于两个基本准则：稀疏性和非相关性，或者稀疏性和等距约束性。</a:t>
            </a:r>
            <a:endParaRPr lang="en-US" altLang="zh-CN" dirty="0"/>
          </a:p>
          <a:p>
            <a:endParaRPr lang="en-US" altLang="zh-CN" dirty="0"/>
          </a:p>
          <a:p>
            <a:r>
              <a:rPr lang="zh-CN" altLang="en-US" dirty="0"/>
              <a:t>方程的个数远小于未知数的个数，方程无确定解，无法重构信号。但是，由于信号是</a:t>
            </a:r>
            <a:r>
              <a:rPr lang="en-US" altLang="zh-CN" dirty="0"/>
              <a:t>K</a:t>
            </a:r>
            <a:r>
              <a:rPr lang="zh-CN" altLang="en-US" dirty="0"/>
              <a:t>稀疏，若上式中的</a:t>
            </a:r>
            <a:r>
              <a:rPr lang="en-US" altLang="zh-CN" dirty="0"/>
              <a:t>Φ</a:t>
            </a:r>
            <a:r>
              <a:rPr lang="zh-CN" altLang="en-US" dirty="0"/>
              <a:t>满足有限等距性质</a:t>
            </a:r>
            <a:r>
              <a:rPr lang="en-US" altLang="zh-CN" dirty="0"/>
              <a:t>(Restricted Isometry Property</a:t>
            </a:r>
            <a:r>
              <a:rPr lang="zh-CN" altLang="en-US" dirty="0"/>
              <a:t>，简称</a:t>
            </a:r>
            <a:r>
              <a:rPr lang="en-US" altLang="zh-CN" dirty="0"/>
              <a:t>RIP)</a:t>
            </a:r>
            <a:r>
              <a:rPr lang="zh-CN" altLang="en-US" dirty="0"/>
              <a:t>，则</a:t>
            </a:r>
            <a:r>
              <a:rPr lang="en-US" altLang="zh-CN" dirty="0"/>
              <a:t>K</a:t>
            </a:r>
            <a:r>
              <a:rPr lang="zh-CN" altLang="en-US" dirty="0"/>
              <a:t>个系数就能够从</a:t>
            </a:r>
            <a:r>
              <a:rPr lang="en-US" altLang="zh-CN" dirty="0"/>
              <a:t>M</a:t>
            </a:r>
            <a:r>
              <a:rPr lang="zh-CN" altLang="en-US" dirty="0"/>
              <a:t>个测量值准确重构（得到一个最优解）。</a:t>
            </a:r>
            <a:r>
              <a:rPr lang="en-US" altLang="zh-CN" dirty="0"/>
              <a:t>RIP</a:t>
            </a:r>
            <a:r>
              <a:rPr lang="zh-CN" altLang="en-US" dirty="0"/>
              <a:t>性质的等价条件是测量矩阵</a:t>
            </a:r>
            <a:r>
              <a:rPr lang="en-US" altLang="zh-CN" dirty="0"/>
              <a:t>Φ</a:t>
            </a:r>
            <a:r>
              <a:rPr lang="zh-CN" altLang="en-US" dirty="0"/>
              <a:t>和稀疏基</a:t>
            </a:r>
            <a:r>
              <a:rPr lang="en-US" altLang="zh-CN" dirty="0"/>
              <a:t>Ψ</a:t>
            </a:r>
            <a:r>
              <a:rPr lang="zh-CN" altLang="en-US" dirty="0"/>
              <a:t>不相关。</a:t>
            </a:r>
            <a:endParaRPr lang="en-US" altLang="zh-CN" dirty="0"/>
          </a:p>
          <a:p>
            <a:endParaRPr lang="en-US" altLang="zh-CN" dirty="0"/>
          </a:p>
          <a:p>
            <a:r>
              <a:rPr lang="zh-CN" altLang="en-US" dirty="0"/>
              <a:t>它作为一个新的</a:t>
            </a:r>
            <a:r>
              <a:rPr lang="zh-CN" altLang="en-US" dirty="0">
                <a:hlinkClick r:id="rId3"/>
              </a:rPr>
              <a:t>采样</a:t>
            </a:r>
            <a:r>
              <a:rPr lang="zh-CN" altLang="en-US" dirty="0"/>
              <a:t>理论，它通过开发信号的稀疏特性，在远小于</a:t>
            </a:r>
            <a:r>
              <a:rPr lang="en-US" altLang="zh-CN" dirty="0" err="1"/>
              <a:t>Nyquist</a:t>
            </a:r>
            <a:r>
              <a:rPr lang="en-US" altLang="zh-CN" dirty="0"/>
              <a:t> </a:t>
            </a:r>
            <a:r>
              <a:rPr lang="zh-CN" altLang="en-US" dirty="0">
                <a:hlinkClick r:id="rId4"/>
              </a:rPr>
              <a:t>采样率</a:t>
            </a:r>
            <a:r>
              <a:rPr lang="zh-CN" altLang="en-US" dirty="0"/>
              <a:t>的条件下，用随机采样获取信号的离散样本，然后通过非线性重建算法完美的重建信号</a:t>
            </a:r>
            <a:r>
              <a:rPr lang="en-US" altLang="zh-CN" baseline="30000" dirty="0"/>
              <a:t>[1]</a:t>
            </a:r>
            <a:r>
              <a:rPr lang="zh-CN" altLang="en-US" dirty="0"/>
              <a:t>  。被美国科技评论评为</a:t>
            </a:r>
            <a:r>
              <a:rPr lang="en-US" altLang="zh-CN" dirty="0"/>
              <a:t>2007</a:t>
            </a:r>
            <a:r>
              <a:rPr lang="zh-CN" altLang="en-US" dirty="0"/>
              <a:t>年度十大科技进展。 </a:t>
            </a:r>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94</a:t>
            </a:fld>
            <a:endParaRPr lang="zh-CN" altLang="en-US"/>
          </a:p>
        </p:txBody>
      </p:sp>
    </p:spTree>
    <p:extLst>
      <p:ext uri="{BB962C8B-B14F-4D97-AF65-F5344CB8AC3E}">
        <p14:creationId xmlns:p14="http://schemas.microsoft.com/office/powerpoint/2010/main" val="25678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如果稀疏基和观测基不相关，则很大程度上保证了</a:t>
            </a:r>
            <a:r>
              <a:rPr lang="en-US" altLang="zh-CN" dirty="0"/>
              <a:t>RIP</a:t>
            </a:r>
            <a:r>
              <a:rPr lang="zh-CN" altLang="en-US" dirty="0"/>
              <a:t>性。</a:t>
            </a:r>
            <a:r>
              <a:rPr lang="en-US" altLang="zh-CN" dirty="0" err="1"/>
              <a:t>CandeS</a:t>
            </a:r>
            <a:r>
              <a:rPr lang="zh-CN" altLang="en-US" dirty="0"/>
              <a:t>和</a:t>
            </a:r>
            <a:r>
              <a:rPr lang="en-US" altLang="zh-CN" dirty="0"/>
              <a:t>Tao</a:t>
            </a:r>
            <a:r>
              <a:rPr lang="zh-CN" altLang="en-US" dirty="0"/>
              <a:t>等证明</a:t>
            </a:r>
            <a:r>
              <a:rPr lang="en-US" altLang="zh-CN" dirty="0"/>
              <a:t>:</a:t>
            </a:r>
            <a:r>
              <a:rPr lang="zh-CN" altLang="en-US" dirty="0"/>
              <a:t>独立同分布的高斯随机测量矩阵可以成为普适的压缩感知测量矩阵。 </a:t>
            </a:r>
            <a:endParaRPr lang="en-US" altLang="zh-CN" dirty="0"/>
          </a:p>
          <a:p>
            <a:endParaRPr lang="en-US" altLang="zh-CN" dirty="0"/>
          </a:p>
          <a:p>
            <a:r>
              <a:rPr lang="zh-CN" altLang="en-US" dirty="0"/>
              <a:t>观测基矩阵与稀疏基矩阵的乘积满足</a:t>
            </a:r>
            <a:r>
              <a:rPr lang="en-US" altLang="zh-CN" dirty="0"/>
              <a:t>RIP</a:t>
            </a:r>
            <a:r>
              <a:rPr lang="zh-CN" altLang="en-US" dirty="0"/>
              <a:t>性质（有限等距性质）。这个性质保证了观测矩阵不会把两个不同的</a:t>
            </a:r>
            <a:r>
              <a:rPr lang="en-US" altLang="zh-CN" dirty="0"/>
              <a:t>K</a:t>
            </a:r>
            <a:r>
              <a:rPr lang="zh-CN" altLang="en-US" dirty="0"/>
              <a:t>稀疏信号映射到同一个集合中（保证原空间到稀疏空间的一一映射关系），这就要求从观测矩阵中抽取的每</a:t>
            </a:r>
            <a:r>
              <a:rPr lang="en-US" altLang="zh-CN" dirty="0"/>
              <a:t>M</a:t>
            </a:r>
            <a:r>
              <a:rPr lang="zh-CN" altLang="en-US" dirty="0"/>
              <a:t>个列向量构成的矩阵是非奇异的。 </a:t>
            </a:r>
            <a:endParaRPr lang="en-US" altLang="zh-CN" dirty="0" smtClean="0"/>
          </a:p>
          <a:p>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如果一个信号</a:t>
            </a:r>
            <a:r>
              <a:rPr lang="zh-CN" altLang="en-US" b="1" dirty="0" smtClean="0"/>
              <a:t>在某个变换域是稀疏的</a:t>
            </a:r>
            <a:r>
              <a:rPr lang="zh-CN" altLang="en-US" dirty="0" smtClean="0"/>
              <a:t>，那么就可以用一个</a:t>
            </a:r>
            <a:r>
              <a:rPr lang="zh-CN" altLang="en-US" b="1" dirty="0" smtClean="0"/>
              <a:t>与变换基不相关的</a:t>
            </a:r>
            <a:r>
              <a:rPr lang="zh-CN" altLang="en-US" dirty="0" smtClean="0"/>
              <a:t>观测矩阵将变换所得高维信号投影到一个低维空间上，然后通过求</a:t>
            </a:r>
            <a:r>
              <a:rPr lang="zh-CN" altLang="en-US" b="1" dirty="0" smtClean="0"/>
              <a:t>解一个优化问题</a:t>
            </a:r>
            <a:r>
              <a:rPr lang="zh-CN" altLang="en-US" dirty="0" smtClean="0"/>
              <a:t>就可以从这些少量的投影中以高概率重构出原信号。</a:t>
            </a:r>
            <a:endParaRPr lang="en-US" altLang="zh-CN" dirty="0" smtClean="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95</a:t>
            </a:fld>
            <a:endParaRPr lang="zh-CN" altLang="en-US"/>
          </a:p>
        </p:txBody>
      </p:sp>
    </p:spTree>
    <p:extLst>
      <p:ext uri="{BB962C8B-B14F-4D97-AF65-F5344CB8AC3E}">
        <p14:creationId xmlns:p14="http://schemas.microsoft.com/office/powerpoint/2010/main" val="43674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稀疏表示的意义：只有信号是</a:t>
            </a:r>
            <a:r>
              <a:rPr lang="en-US" altLang="zh-CN" dirty="0"/>
              <a:t>K</a:t>
            </a:r>
            <a:r>
              <a:rPr lang="zh-CN" altLang="en-US" dirty="0"/>
              <a:t>稀疏的（且</a:t>
            </a:r>
            <a:r>
              <a:rPr lang="en-US" altLang="zh-CN" dirty="0"/>
              <a:t>K&lt;M&lt;&lt;N</a:t>
            </a:r>
            <a:r>
              <a:rPr lang="zh-CN" altLang="en-US" dirty="0"/>
              <a:t>），才有可能在观测</a:t>
            </a:r>
            <a:r>
              <a:rPr lang="en-US" altLang="zh-CN" dirty="0"/>
              <a:t>M</a:t>
            </a:r>
            <a:r>
              <a:rPr lang="zh-CN" altLang="en-US" dirty="0"/>
              <a:t>个观测值时，从</a:t>
            </a:r>
            <a:r>
              <a:rPr lang="en-US" altLang="zh-CN" dirty="0"/>
              <a:t>K</a:t>
            </a:r>
            <a:r>
              <a:rPr lang="zh-CN" altLang="en-US" dirty="0"/>
              <a:t>个较大的系数重建原始长度为</a:t>
            </a:r>
            <a:r>
              <a:rPr lang="en-US" altLang="zh-CN" dirty="0"/>
              <a:t>N</a:t>
            </a:r>
            <a:r>
              <a:rPr lang="zh-CN" altLang="en-US" dirty="0"/>
              <a:t>的信号。也就是当信号有稀疏展开时，可以丢掉小系数而不会失真。 </a:t>
            </a:r>
            <a:endParaRPr lang="en-US" altLang="zh-CN" dirty="0"/>
          </a:p>
          <a:p>
            <a:endParaRPr lang="en-US" altLang="zh-CN" dirty="0"/>
          </a:p>
          <a:p>
            <a:r>
              <a:rPr lang="zh-CN" altLang="en-US" dirty="0"/>
              <a:t>稀疏分解是找到信号的最稀疏最有效的表达。</a:t>
            </a:r>
            <a:endParaRPr lang="en-US" altLang="zh-CN" dirty="0"/>
          </a:p>
          <a:p>
            <a:endParaRPr lang="en-US" altLang="zh-CN" dirty="0"/>
          </a:p>
          <a:p>
            <a:r>
              <a:rPr lang="zh-CN" altLang="en-US" dirty="0"/>
              <a:t>由于上式的求解是个</a:t>
            </a:r>
            <a:r>
              <a:rPr lang="en-US" altLang="zh-CN" dirty="0"/>
              <a:t>NP</a:t>
            </a:r>
            <a:r>
              <a:rPr lang="zh-CN" altLang="en-US" dirty="0"/>
              <a:t>难问题（在多项式时间内难以求解，甚至无法验证解的可靠性）。</a:t>
            </a:r>
            <a:endParaRPr lang="en-US" altLang="zh-CN" dirty="0"/>
          </a:p>
          <a:p>
            <a:r>
              <a:rPr lang="en-US" altLang="zh-CN" dirty="0"/>
              <a:t> </a:t>
            </a:r>
          </a:p>
          <a:p>
            <a:r>
              <a:rPr lang="en-US" altLang="zh-CN" dirty="0"/>
              <a:t>L</a:t>
            </a:r>
            <a:r>
              <a:rPr lang="en-US" altLang="zh-CN" baseline="-25000" dirty="0"/>
              <a:t>1</a:t>
            </a:r>
            <a:r>
              <a:rPr lang="zh-CN" altLang="en-US" dirty="0"/>
              <a:t>最小范数下在一定条件下和</a:t>
            </a:r>
            <a:r>
              <a:rPr lang="en-US" altLang="zh-CN" dirty="0"/>
              <a:t>L</a:t>
            </a:r>
            <a:r>
              <a:rPr lang="en-US" altLang="zh-CN" baseline="-25000" dirty="0"/>
              <a:t>0</a:t>
            </a:r>
            <a:r>
              <a:rPr lang="zh-CN" altLang="en-US" dirty="0"/>
              <a:t>最小范数具有等价性，可得到相同的解。</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BA3E306-D9D5-486F-A9B8-8749E0A9EF8B}" type="slidenum">
              <a:rPr lang="zh-CN" altLang="en-US" smtClean="0"/>
              <a:t>96</a:t>
            </a:fld>
            <a:endParaRPr lang="zh-CN" altLang="en-US"/>
          </a:p>
        </p:txBody>
      </p:sp>
    </p:spTree>
    <p:extLst>
      <p:ext uri="{BB962C8B-B14F-4D97-AF65-F5344CB8AC3E}">
        <p14:creationId xmlns:p14="http://schemas.microsoft.com/office/powerpoint/2010/main" val="228497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79076" y="1392177"/>
            <a:ext cx="7779124" cy="10318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1442" name="Rectangle 2"/>
          <p:cNvSpPr>
            <a:spLocks noGrp="1" noChangeArrowheads="1"/>
          </p:cNvSpPr>
          <p:nvPr>
            <p:ph type="ctrTitle"/>
          </p:nvPr>
        </p:nvSpPr>
        <p:spPr>
          <a:xfrm>
            <a:off x="685800" y="-24116"/>
            <a:ext cx="7772400" cy="1371600"/>
          </a:xfrm>
        </p:spPr>
        <p:txBody>
          <a:bodyPr/>
          <a:lstStyle>
            <a:lvl1pPr algn="l">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561367" y="2045043"/>
            <a:ext cx="7010400" cy="1600200"/>
          </a:xfrm>
        </p:spPr>
        <p:txBody>
          <a:bodyPr/>
          <a:lstStyle>
            <a:lvl1pPr marL="0" indent="0">
              <a:buFont typeface="Wingdings" charset="0"/>
              <a:buNone/>
              <a:defRPr sz="2200"/>
            </a:lvl1pPr>
          </a:lstStyle>
          <a:p>
            <a:pPr lvl="0"/>
            <a:r>
              <a:rPr lang="zh-CN" altLang="en-US" noProof="0"/>
              <a:t>单击以编辑母版副标题样式</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162" t="3708" r="20626" b="6469"/>
          <a:stretch/>
        </p:blipFill>
        <p:spPr>
          <a:xfrm>
            <a:off x="8010988" y="8620"/>
            <a:ext cx="1121558" cy="1080914"/>
          </a:xfrm>
          <a:prstGeom prst="rect">
            <a:avLst/>
          </a:prstGeom>
        </p:spPr>
      </p:pic>
    </p:spTree>
    <p:extLst>
      <p:ext uri="{BB962C8B-B14F-4D97-AF65-F5344CB8AC3E}">
        <p14:creationId xmlns:p14="http://schemas.microsoft.com/office/powerpoint/2010/main" val="36980051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67390364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7853787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18132463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9" y="304802"/>
            <a:ext cx="2001837" cy="60039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566739" y="304802"/>
            <a:ext cx="5854700" cy="60039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6287485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2"/>
            <a:ext cx="80010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341440"/>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9817674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596741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charset="0"/>
              <a:buNone/>
              <a:defRPr sz="2200"/>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4522918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7BCEB91-02DB-44C2-8E64-08753F42F053}" type="slidenum">
              <a:rPr lang="zh-CN" altLang="en-US" smtClean="0"/>
              <a:t>‹#›</a:t>
            </a:fld>
            <a:endParaRPr lang="zh-CN" altLang="en-US"/>
          </a:p>
        </p:txBody>
      </p:sp>
    </p:spTree>
    <p:extLst>
      <p:ext uri="{BB962C8B-B14F-4D97-AF65-F5344CB8AC3E}">
        <p14:creationId xmlns:p14="http://schemas.microsoft.com/office/powerpoint/2010/main" val="29166403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5"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2233789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0841281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8" name="Rectangle 7"/>
          <p:cNvSpPr>
            <a:spLocks noGrp="1" noChangeArrowheads="1"/>
          </p:cNvSpPr>
          <p:nvPr>
            <p:ph type="ftr" sz="quarter" idx="11"/>
          </p:nvPr>
        </p:nvSpPr>
        <p:spPr/>
        <p:txBody>
          <a:bodyPr/>
          <a:lstStyle>
            <a:lvl1pPr>
              <a:defRPr/>
            </a:lvl1pPr>
          </a:lstStyle>
          <a:p>
            <a:endParaRPr lang="zh-CN" altLang="en-US"/>
          </a:p>
        </p:txBody>
      </p:sp>
    </p:spTree>
    <p:extLst>
      <p:ext uri="{BB962C8B-B14F-4D97-AF65-F5344CB8AC3E}">
        <p14:creationId xmlns:p14="http://schemas.microsoft.com/office/powerpoint/2010/main" val="330300442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4" name="Rectangle 7"/>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7BCEB91-02DB-44C2-8E64-08753F42F053}" type="slidenum">
              <a:rPr lang="zh-CN" altLang="en-US" smtClean="0"/>
              <a:t>‹#›</a:t>
            </a:fld>
            <a:endParaRPr lang="zh-CN" altLang="en-US"/>
          </a:p>
        </p:txBody>
      </p:sp>
    </p:spTree>
    <p:extLst>
      <p:ext uri="{BB962C8B-B14F-4D97-AF65-F5344CB8AC3E}">
        <p14:creationId xmlns:p14="http://schemas.microsoft.com/office/powerpoint/2010/main" val="7640633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fld id="{CDB18C68-7BBB-4390-9E0A-6AD7A60C5EE9}" type="datetimeFigureOut">
              <a:rPr lang="zh-CN" altLang="en-US" smtClean="0"/>
              <a:t>2021/3/31</a:t>
            </a:fld>
            <a:endParaRPr lang="zh-CN" altLang="en-US"/>
          </a:p>
        </p:txBody>
      </p:sp>
      <p:sp>
        <p:nvSpPr>
          <p:cNvPr id="3" name="Rectangle 7"/>
          <p:cNvSpPr>
            <a:spLocks noGrp="1" noChangeArrowheads="1"/>
          </p:cNvSpPr>
          <p:nvPr>
            <p:ph type="ftr" sz="quarter" idx="11"/>
          </p:nvPr>
        </p:nvSpPr>
        <p:spPr/>
        <p:txBody>
          <a:bodyPr/>
          <a:lstStyle>
            <a:lvl1pPr>
              <a:defRPr/>
            </a:lvl1pPr>
          </a:lstStyle>
          <a:p>
            <a:endParaRPr lang="zh-CN" altLang="en-US"/>
          </a:p>
        </p:txBody>
      </p:sp>
      <p:sp>
        <p:nvSpPr>
          <p:cNvPr id="4"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fld id="{B7BCEB91-02DB-44C2-8E64-08753F42F053}" type="slidenum">
              <a:rPr lang="zh-CN" altLang="en-US" smtClean="0"/>
              <a:t>‹#›</a:t>
            </a:fld>
            <a:endParaRPr lang="zh-CN" altLang="en-US"/>
          </a:p>
        </p:txBody>
      </p:sp>
    </p:spTree>
    <p:extLst>
      <p:ext uri="{BB962C8B-B14F-4D97-AF65-F5344CB8AC3E}">
        <p14:creationId xmlns:p14="http://schemas.microsoft.com/office/powerpoint/2010/main" val="11570585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574675" y="304802"/>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00419" name="Rectangle 3"/>
          <p:cNvSpPr>
            <a:spLocks noGrp="1" noChangeArrowheads="1"/>
          </p:cNvSpPr>
          <p:nvPr>
            <p:ph type="body" idx="1"/>
          </p:nvPr>
        </p:nvSpPr>
        <p:spPr bwMode="auto">
          <a:xfrm>
            <a:off x="566738" y="1341440"/>
            <a:ext cx="8001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
        <p:nvSpPr>
          <p:cNvPr id="1028" name="AutoShape 4"/>
          <p:cNvSpPr>
            <a:spLocks noChangeArrowheads="1"/>
          </p:cNvSpPr>
          <p:nvPr/>
        </p:nvSpPr>
        <p:spPr bwMode="auto">
          <a:xfrm>
            <a:off x="611189" y="1125540"/>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rgbClr val="0070C0"/>
            </a:solidFill>
            <a:round/>
            <a:headEnd/>
            <a:tailEnd/>
          </a:ln>
        </p:spPr>
        <p:txBody>
          <a:bodyPr/>
          <a:lstStyle/>
          <a:p>
            <a:pPr>
              <a:buClr>
                <a:srgbClr val="C0504D"/>
              </a:buClr>
            </a:pPr>
            <a:endParaRPr lang="zh-CN" altLang="en-US" sz="1800">
              <a:solidFill>
                <a:prstClr val="black"/>
              </a:solidFill>
            </a:endParaRPr>
          </a:p>
        </p:txBody>
      </p:sp>
      <p:sp>
        <p:nvSpPr>
          <p:cNvPr id="700422"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Verdana" charset="0"/>
                <a:ea typeface="宋体" charset="0"/>
                <a:cs typeface="宋体" charset="0"/>
              </a:defRPr>
            </a:lvl1pPr>
          </a:lstStyle>
          <a:p>
            <a:fld id="{CDB18C68-7BBB-4390-9E0A-6AD7A60C5EE9}" type="datetimeFigureOut">
              <a:rPr lang="zh-CN" altLang="en-US" smtClean="0"/>
              <a:t>2021/3/31</a:t>
            </a:fld>
            <a:endParaRPr lang="zh-CN" altLang="en-US"/>
          </a:p>
        </p:txBody>
      </p:sp>
      <p:sp>
        <p:nvSpPr>
          <p:cNvPr id="700423" name="Rectangle 7"/>
          <p:cNvSpPr>
            <a:spLocks noGrp="1" noChangeArrowheads="1"/>
          </p:cNvSpPr>
          <p:nvPr>
            <p:ph type="ftr" sz="quarter" idx="3"/>
          </p:nvPr>
        </p:nvSpPr>
        <p:spPr bwMode="auto">
          <a:xfrm>
            <a:off x="7191376" y="6624638"/>
            <a:ext cx="1952625"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0" numCol="1" anchor="t" anchorCtr="0" compatLnSpc="1">
            <a:prstTxWarp prst="textNoShape">
              <a:avLst/>
            </a:prstTxWarp>
          </a:bodyPr>
          <a:lstStyle>
            <a:lvl1pPr algn="r">
              <a:spcBef>
                <a:spcPct val="0"/>
              </a:spcBef>
              <a:buClrTx/>
              <a:buFontTx/>
              <a:buNone/>
              <a:defRPr sz="1200">
                <a:latin typeface="Verdana" charset="0"/>
                <a:ea typeface="宋体" charset="0"/>
                <a:cs typeface="宋体" charset="0"/>
              </a:defRPr>
            </a:lvl1pPr>
          </a:lstStyle>
          <a:p>
            <a:endParaRPr lang="zh-CN" altLang="en-US"/>
          </a:p>
        </p:txBody>
      </p:sp>
      <p:pic>
        <p:nvPicPr>
          <p:cNvPr id="4" name="图片 3"/>
          <p:cNvPicPr>
            <a:picLocks noChangeAspect="1"/>
          </p:cNvPicPr>
          <p:nvPr/>
        </p:nvPicPr>
        <p:blipFill rotWithShape="1">
          <a:blip r:embed="rId16" cstate="print">
            <a:extLst>
              <a:ext uri="{28A0092B-C50C-407E-A947-70E740481C1C}">
                <a14:useLocalDpi xmlns:a14="http://schemas.microsoft.com/office/drawing/2010/main" val="0"/>
              </a:ext>
            </a:extLst>
          </a:blip>
          <a:srcRect l="17162" t="3708" r="20626" b="6469"/>
          <a:stretch/>
        </p:blipFill>
        <p:spPr>
          <a:xfrm>
            <a:off x="8132016" y="8623"/>
            <a:ext cx="1008547" cy="972000"/>
          </a:xfrm>
          <a:prstGeom prst="rect">
            <a:avLst/>
          </a:prstGeom>
        </p:spPr>
      </p:pic>
    </p:spTree>
    <p:extLst>
      <p:ext uri="{BB962C8B-B14F-4D97-AF65-F5344CB8AC3E}">
        <p14:creationId xmlns:p14="http://schemas.microsoft.com/office/powerpoint/2010/main" val="304358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2pPr>
      <a:lvl3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3pPr>
      <a:lvl4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4pPr>
      <a:lvl5pPr algn="l" rtl="0" eaLnBrk="1" fontAlgn="base" hangingPunct="1">
        <a:spcBef>
          <a:spcPct val="0"/>
        </a:spcBef>
        <a:spcAft>
          <a:spcPct val="0"/>
        </a:spcAft>
        <a:defRPr kumimoji="1" sz="3800">
          <a:solidFill>
            <a:schemeClr val="tx2"/>
          </a:solidFill>
          <a:latin typeface="Times New Roman" charset="0"/>
          <a:ea typeface="黑体" charset="0"/>
          <a:cs typeface="黑体" charset="0"/>
        </a:defRPr>
      </a:lvl5pPr>
      <a:lvl6pPr marL="457200" algn="l" rtl="0" eaLnBrk="1" fontAlgn="base" hangingPunct="1">
        <a:spcBef>
          <a:spcPct val="0"/>
        </a:spcBef>
        <a:spcAft>
          <a:spcPct val="0"/>
        </a:spcAft>
        <a:defRPr sz="3800">
          <a:solidFill>
            <a:schemeClr val="tx2"/>
          </a:solidFill>
          <a:latin typeface="Times New Roman" charset="0"/>
          <a:ea typeface="黑体" charset="0"/>
          <a:cs typeface="黑体" charset="0"/>
        </a:defRPr>
      </a:lvl6pPr>
      <a:lvl7pPr marL="914400" algn="l" rtl="0" eaLnBrk="1" fontAlgn="base" hangingPunct="1">
        <a:spcBef>
          <a:spcPct val="0"/>
        </a:spcBef>
        <a:spcAft>
          <a:spcPct val="0"/>
        </a:spcAft>
        <a:defRPr sz="3800">
          <a:solidFill>
            <a:schemeClr val="tx2"/>
          </a:solidFill>
          <a:latin typeface="Times New Roman" charset="0"/>
          <a:ea typeface="黑体" charset="0"/>
          <a:cs typeface="黑体" charset="0"/>
        </a:defRPr>
      </a:lvl7pPr>
      <a:lvl8pPr marL="1371600" algn="l" rtl="0" eaLnBrk="1" fontAlgn="base" hangingPunct="1">
        <a:spcBef>
          <a:spcPct val="0"/>
        </a:spcBef>
        <a:spcAft>
          <a:spcPct val="0"/>
        </a:spcAft>
        <a:defRPr sz="3800">
          <a:solidFill>
            <a:schemeClr val="tx2"/>
          </a:solidFill>
          <a:latin typeface="Times New Roman" charset="0"/>
          <a:ea typeface="黑体" charset="0"/>
          <a:cs typeface="黑体" charset="0"/>
        </a:defRPr>
      </a:lvl8pPr>
      <a:lvl9pPr marL="1828800" algn="l" rtl="0" eaLnBrk="1" fontAlgn="base" hangingPunct="1">
        <a:spcBef>
          <a:spcPct val="0"/>
        </a:spcBef>
        <a:spcAft>
          <a:spcPct val="0"/>
        </a:spcAft>
        <a:defRPr sz="3800">
          <a:solidFill>
            <a:schemeClr val="tx2"/>
          </a:solidFill>
          <a:latin typeface="Times New Roman" charset="0"/>
          <a:ea typeface="黑体" charset="0"/>
          <a:cs typeface="黑体" charset="0"/>
        </a:defRPr>
      </a:lvl9pPr>
    </p:titleStyle>
    <p:body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mn-lt"/>
          <a:ea typeface="+mn-ea"/>
          <a:cs typeface="+mn-cs"/>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mn-lt"/>
          <a:ea typeface="+mn-ea"/>
          <a:cs typeface="+mn-cs"/>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mn-lt"/>
          <a:ea typeface="+mn-ea"/>
          <a:cs typeface="+mn-cs"/>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mn-lt"/>
          <a:ea typeface="+mn-ea"/>
          <a:cs typeface="+mn-cs"/>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xinyao@mail.ustc.edu.cn" TargetMode="External"/><Relationship Id="rId3" Type="http://schemas.openxmlformats.org/officeDocument/2006/relationships/hyperlink" Target="mailto:zhwg@ustc.edu.cn" TargetMode="External"/><Relationship Id="rId7" Type="http://schemas.openxmlformats.org/officeDocument/2006/relationships/hyperlink" Target="mailto:ximao@mail.ustc.edu.cn" TargetMode="External"/><Relationship Id="rId2" Type="http://schemas.openxmlformats.org/officeDocument/2006/relationships/hyperlink" Target="mailto:lihq@ustc.edu.cn" TargetMode="External"/><Relationship Id="rId1" Type="http://schemas.openxmlformats.org/officeDocument/2006/relationships/slideLayout" Target="../slideLayouts/slideLayout1.xml"/><Relationship Id="rId6" Type="http://schemas.openxmlformats.org/officeDocument/2006/relationships/hyperlink" Target="mailto:wn6149@mail.ustc.edu.cn" TargetMode="External"/><Relationship Id="rId5" Type="http://schemas.openxmlformats.org/officeDocument/2006/relationships/hyperlink" Target="mailto:eeyhu@ustc.edu.cn" TargetMode="External"/><Relationship Id="rId4" Type="http://schemas.openxmlformats.org/officeDocument/2006/relationships/hyperlink" Target="mailto:lil1@ustc.edu.cn" TargetMode="External"/><Relationship Id="rId9" Type="http://schemas.openxmlformats.org/officeDocument/2006/relationships/hyperlink" Target="mailto:zj140@mail.ustc.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8.xml"/><Relationship Id="rId4" Type="http://schemas.openxmlformats.org/officeDocument/2006/relationships/image" Target="../media/image18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176.jpeg"/></Relationships>
</file>

<file path=ppt/slides/_rels/slide1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4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40.png"/><Relationship Id="rId1" Type="http://schemas.openxmlformats.org/officeDocument/2006/relationships/slideLayout" Target="../slideLayouts/slideLayout4.xml"/><Relationship Id="rId4" Type="http://schemas.openxmlformats.org/officeDocument/2006/relationships/image" Target="../media/image180.jpeg"/></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3.png"/></Relationships>
</file>

<file path=ppt/slides/_rels/slide1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8.wmf"/><Relationship Id="rId5" Type="http://schemas.openxmlformats.org/officeDocument/2006/relationships/oleObject" Target="../embeddings/oleObject1.bin"/><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4.xml"/><Relationship Id="rId4" Type="http://schemas.openxmlformats.org/officeDocument/2006/relationships/image" Target="../media/image6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74.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5.png"/><Relationship Id="rId1" Type="http://schemas.openxmlformats.org/officeDocument/2006/relationships/slideLayout" Target="../slideLayouts/slideLayout8.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97.png"/><Relationship Id="rId5" Type="http://schemas.openxmlformats.org/officeDocument/2006/relationships/oleObject" Target="../embeddings/oleObject3.bin"/><Relationship Id="rId10" Type="http://schemas.openxmlformats.org/officeDocument/2006/relationships/image" Target="../media/image99.png"/><Relationship Id="rId4" Type="http://schemas.openxmlformats.org/officeDocument/2006/relationships/image" Target="../media/image96.png"/><Relationship Id="rId9" Type="http://schemas.openxmlformats.org/officeDocument/2006/relationships/oleObject" Target="../embeddings/oleObject5.bin"/></Relationships>
</file>

<file path=ppt/slides/_rels/slide71.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060.png"/><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oleObject" Target="../embeddings/oleObject12.bin"/><Relationship Id="rId18" Type="http://schemas.openxmlformats.org/officeDocument/2006/relationships/image" Target="../media/image124.png"/><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21.png"/><Relationship Id="rId17" Type="http://schemas.openxmlformats.org/officeDocument/2006/relationships/oleObject" Target="../embeddings/oleObject14.bin"/><Relationship Id="rId2" Type="http://schemas.openxmlformats.org/officeDocument/2006/relationships/slideLayout" Target="../slideLayouts/slideLayout8.xml"/><Relationship Id="rId16" Type="http://schemas.openxmlformats.org/officeDocument/2006/relationships/image" Target="../media/image123.png"/><Relationship Id="rId1" Type="http://schemas.openxmlformats.org/officeDocument/2006/relationships/vmlDrawing" Target="../drawings/vmlDrawing4.vml"/><Relationship Id="rId6" Type="http://schemas.openxmlformats.org/officeDocument/2006/relationships/image" Target="../media/image118.png"/><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oleObject" Target="../embeddings/oleObject10.bin"/><Relationship Id="rId1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128.png"/><Relationship Id="rId5" Type="http://schemas.openxmlformats.org/officeDocument/2006/relationships/oleObject" Target="../embeddings/oleObject16.bin"/><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notesSlide" Target="../notesSlides/notesSlide1.xml"/><Relationship Id="rId7" Type="http://schemas.openxmlformats.org/officeDocument/2006/relationships/image" Target="../media/image130.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129.png"/><Relationship Id="rId4" Type="http://schemas.openxmlformats.org/officeDocument/2006/relationships/oleObject" Target="../embeddings/oleObject17.bin"/></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8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2.png"/><Relationship Id="rId7" Type="http://schemas.openxmlformats.org/officeDocument/2006/relationships/oleObject" Target="../embeddings/oleObject20.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140.png"/><Relationship Id="rId5" Type="http://schemas.openxmlformats.org/officeDocument/2006/relationships/oleObject" Target="../embeddings/oleObject19.bin"/><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8.xml"/><Relationship Id="rId5" Type="http://schemas.openxmlformats.org/officeDocument/2006/relationships/image" Target="../media/image147.jpeg"/><Relationship Id="rId4" Type="http://schemas.openxmlformats.org/officeDocument/2006/relationships/image" Target="../media/image146.jpe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58.jpeg"/><Relationship Id="rId4" Type="http://schemas.openxmlformats.org/officeDocument/2006/relationships/image" Target="../media/image157.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png"/><Relationship Id="rId1" Type="http://schemas.openxmlformats.org/officeDocument/2006/relationships/slideLayout" Target="../slideLayouts/slideLayout8.xml"/><Relationship Id="rId5" Type="http://schemas.openxmlformats.org/officeDocument/2006/relationships/image" Target="../media/image162.jpeg"/><Relationship Id="rId4" Type="http://schemas.openxmlformats.org/officeDocument/2006/relationships/image" Target="../media/image161.jpe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8.xml"/><Relationship Id="rId5" Type="http://schemas.openxmlformats.org/officeDocument/2006/relationships/image" Target="../media/image166.png"/><Relationship Id="rId4" Type="http://schemas.openxmlformats.org/officeDocument/2006/relationships/image" Target="../media/image1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91.png"/><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94.png"/></Relationships>
</file>

<file path=ppt/slides/_rels/slide96.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第六章：图像恢复</a:t>
            </a:r>
            <a:endParaRPr lang="zh-CN" altLang="en-US" dirty="0"/>
          </a:p>
        </p:txBody>
      </p:sp>
      <p:sp>
        <p:nvSpPr>
          <p:cNvPr id="6" name="文本框 5"/>
          <p:cNvSpPr txBox="1"/>
          <p:nvPr/>
        </p:nvSpPr>
        <p:spPr>
          <a:xfrm>
            <a:off x="10958" y="16426"/>
            <a:ext cx="7194598" cy="461665"/>
          </a:xfrm>
          <a:prstGeom prst="rect">
            <a:avLst/>
          </a:prstGeom>
          <a:noFill/>
        </p:spPr>
        <p:txBody>
          <a:bodyPr wrap="none" rtlCol="0">
            <a:spAutoFit/>
          </a:bodyPr>
          <a:lstStyle/>
          <a:p>
            <a:r>
              <a:rPr lang="zh-CN" altLang="en-US" sz="2400" dirty="0">
                <a:solidFill>
                  <a:schemeClr val="bg1">
                    <a:lumMod val="50000"/>
                  </a:schemeClr>
                </a:solidFill>
              </a:rPr>
              <a:t>中国科学技术大学六系研究生课程</a:t>
            </a:r>
            <a:r>
              <a:rPr lang="en-US" altLang="zh-CN" sz="2400" dirty="0">
                <a:solidFill>
                  <a:schemeClr val="bg1">
                    <a:lumMod val="50000"/>
                  </a:schemeClr>
                </a:solidFill>
              </a:rPr>
              <a:t>《</a:t>
            </a:r>
            <a:r>
              <a:rPr lang="zh-CN" altLang="en-US" sz="2400" dirty="0">
                <a:solidFill>
                  <a:schemeClr val="bg1">
                    <a:lumMod val="50000"/>
                  </a:schemeClr>
                </a:solidFill>
              </a:rPr>
              <a:t>数字图像分析</a:t>
            </a:r>
            <a:r>
              <a:rPr lang="en-US" altLang="zh-CN" sz="2400" dirty="0">
                <a:solidFill>
                  <a:schemeClr val="bg1">
                    <a:lumMod val="50000"/>
                  </a:schemeClr>
                </a:solidFill>
              </a:rPr>
              <a:t>》</a:t>
            </a:r>
            <a:endParaRPr lang="zh-CN" altLang="en-US" sz="2400" dirty="0">
              <a:solidFill>
                <a:schemeClr val="bg1">
                  <a:lumMod val="50000"/>
                </a:schemeClr>
              </a:solidFill>
            </a:endParaRPr>
          </a:p>
        </p:txBody>
      </p:sp>
      <p:sp>
        <p:nvSpPr>
          <p:cNvPr id="8" name="Rectangle 3"/>
          <p:cNvSpPr txBox="1">
            <a:spLocks noChangeArrowheads="1"/>
          </p:cNvSpPr>
          <p:nvPr/>
        </p:nvSpPr>
        <p:spPr bwMode="auto">
          <a:xfrm>
            <a:off x="912797" y="1607009"/>
            <a:ext cx="7010400" cy="385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0" indent="0" algn="l" rtl="0" fontAlgn="base">
              <a:spcBef>
                <a:spcPct val="20000"/>
              </a:spcBef>
              <a:spcAft>
                <a:spcPct val="0"/>
              </a:spcAft>
              <a:buClr>
                <a:srgbClr val="3399FF"/>
              </a:buClr>
              <a:buFont typeface="Wingdings" charset="0"/>
              <a:buNone/>
              <a:defRPr kumimoji="1" sz="2200">
                <a:solidFill>
                  <a:schemeClr val="tx1"/>
                </a:solidFill>
                <a:latin typeface="+mn-lt"/>
                <a:ea typeface="+mn-ea"/>
                <a:cs typeface="+mn-cs"/>
              </a:defRPr>
            </a:lvl1pPr>
            <a:lvl2pPr marL="908050" indent="-436563" algn="l" rtl="0" fontAlgn="base">
              <a:spcBef>
                <a:spcPct val="20000"/>
              </a:spcBef>
              <a:spcAft>
                <a:spcPct val="0"/>
              </a:spcAft>
              <a:buClr>
                <a:srgbClr val="3399FF"/>
              </a:buClr>
              <a:buFont typeface="Wingdings" charset="0"/>
              <a:buChar char="n"/>
              <a:defRPr kumimoji="1" sz="2000">
                <a:solidFill>
                  <a:schemeClr val="tx1"/>
                </a:solidFill>
                <a:latin typeface="+mn-lt"/>
                <a:ea typeface="+mn-ea"/>
                <a:cs typeface="+mn-cs"/>
              </a:defRPr>
            </a:lvl2pPr>
            <a:lvl3pPr marL="1304925" indent="-395288" algn="l" rtl="0" fontAlgn="base">
              <a:spcBef>
                <a:spcPct val="20000"/>
              </a:spcBef>
              <a:spcAft>
                <a:spcPct val="0"/>
              </a:spcAft>
              <a:buClr>
                <a:srgbClr val="3399FF"/>
              </a:buClr>
              <a:buFont typeface="Wingdings" panose="05000000000000000000" pitchFamily="2" charset="2"/>
              <a:buChar char="ü"/>
              <a:defRPr kumimoji="1">
                <a:solidFill>
                  <a:schemeClr val="tx1"/>
                </a:solidFill>
                <a:latin typeface="+mn-lt"/>
                <a:ea typeface="+mn-ea"/>
                <a:cs typeface="+mn-cs"/>
              </a:defRPr>
            </a:lvl3pPr>
            <a:lvl4pPr marL="1693863" indent="-387350" algn="l" rtl="0" fontAlgn="base">
              <a:spcBef>
                <a:spcPct val="20000"/>
              </a:spcBef>
              <a:spcAft>
                <a:spcPct val="0"/>
              </a:spcAft>
              <a:buClr>
                <a:srgbClr val="3399FF"/>
              </a:buClr>
              <a:buFont typeface="Wingdings" panose="05000000000000000000" pitchFamily="2" charset="2"/>
              <a:buChar char="Ø"/>
              <a:defRPr kumimoji="1" sz="1600">
                <a:solidFill>
                  <a:schemeClr val="tx1"/>
                </a:solidFill>
                <a:latin typeface="+mn-lt"/>
                <a:ea typeface="+mn-ea"/>
                <a:cs typeface="+mn-cs"/>
              </a:defRPr>
            </a:lvl4pPr>
            <a:lvl5pPr marL="2093913" indent="-398463" algn="l" rtl="0" fontAlgn="base">
              <a:spcBef>
                <a:spcPct val="20000"/>
              </a:spcBef>
              <a:spcAft>
                <a:spcPct val="0"/>
              </a:spcAft>
              <a:buClr>
                <a:srgbClr val="3399FF"/>
              </a:buClr>
              <a:buFont typeface="Wingdings" panose="05000000000000000000" pitchFamily="2" charset="2"/>
              <a:buChar char="l"/>
              <a:defRPr kumimoji="1" sz="1600">
                <a:solidFill>
                  <a:schemeClr val="tx1"/>
                </a:solidFill>
                <a:latin typeface="+mn-lt"/>
                <a:ea typeface="+mn-ea"/>
                <a:cs typeface="+mn-cs"/>
              </a:defRPr>
            </a:lvl5pPr>
            <a:lvl6pPr marL="25511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fontAlgn="base">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algn="ctr" eaLnBrk="1" hangingPunct="1">
              <a:defRPr/>
            </a:pPr>
            <a:r>
              <a:rPr lang="zh-CN" altLang="en-US" sz="2800" kern="0" dirty="0" smtClean="0">
                <a:solidFill>
                  <a:srgbClr val="000000"/>
                </a:solidFill>
              </a:rPr>
              <a:t>中国科学技术大学</a:t>
            </a:r>
          </a:p>
          <a:p>
            <a:pPr algn="ctr" eaLnBrk="1" hangingPunct="1">
              <a:defRPr/>
            </a:pPr>
            <a:r>
              <a:rPr lang="zh-CN" altLang="en-US" sz="2800" kern="0" dirty="0" smtClean="0">
                <a:solidFill>
                  <a:srgbClr val="000000"/>
                </a:solidFill>
              </a:rPr>
              <a:t>电子工程与信息科学系</a:t>
            </a:r>
            <a:endParaRPr lang="en-US" altLang="zh-CN" sz="2800" kern="0" dirty="0" smtClean="0">
              <a:solidFill>
                <a:srgbClr val="000000"/>
              </a:solidFill>
            </a:endParaRPr>
          </a:p>
          <a:p>
            <a:pPr algn="ctr" eaLnBrk="1" hangingPunct="1">
              <a:defRPr/>
            </a:pPr>
            <a:endParaRPr lang="en-US" altLang="zh-CN" sz="2800" kern="0" dirty="0" smtClean="0">
              <a:solidFill>
                <a:srgbClr val="000000"/>
              </a:solidFill>
            </a:endParaRPr>
          </a:p>
          <a:p>
            <a:pPr eaLnBrk="1" hangingPunct="1">
              <a:spcAft>
                <a:spcPts val="0"/>
              </a:spcAft>
              <a:defRPr/>
            </a:pPr>
            <a:r>
              <a:rPr lang="zh-CN" altLang="en-US" kern="0" dirty="0" smtClean="0">
                <a:solidFill>
                  <a:srgbClr val="000000"/>
                </a:solidFill>
              </a:rPr>
              <a:t>            主讲教师：李厚强 </a:t>
            </a:r>
            <a:r>
              <a:rPr lang="en-US" altLang="zh-CN" kern="0" dirty="0" smtClean="0">
                <a:solidFill>
                  <a:srgbClr val="000000"/>
                </a:solidFill>
              </a:rPr>
              <a:t>(</a:t>
            </a:r>
            <a:r>
              <a:rPr lang="en-US" altLang="zh-CN" kern="0" dirty="0" smtClean="0">
                <a:solidFill>
                  <a:srgbClr val="000000"/>
                </a:solidFill>
                <a:hlinkClick r:id="rId2"/>
              </a:rPr>
              <a:t>lihq@ustc.edu.cn</a:t>
            </a:r>
            <a:r>
              <a:rPr lang="en-US" altLang="zh-CN" kern="0" dirty="0" smtClean="0">
                <a:solidFill>
                  <a:srgbClr val="000000"/>
                </a:solidFill>
              </a:rPr>
              <a:t>)</a:t>
            </a:r>
          </a:p>
          <a:p>
            <a:pPr eaLnBrk="1" hangingPunct="1">
              <a:spcAft>
                <a:spcPts val="0"/>
              </a:spcAft>
              <a:defRPr/>
            </a:pPr>
            <a:r>
              <a:rPr lang="zh-CN" altLang="en-US" kern="0" dirty="0" smtClean="0">
                <a:solidFill>
                  <a:srgbClr val="000000"/>
                </a:solidFill>
              </a:rPr>
              <a:t>                                周文罡 </a:t>
            </a:r>
            <a:r>
              <a:rPr lang="en-US" altLang="zh-CN" kern="0" dirty="0" smtClean="0">
                <a:solidFill>
                  <a:srgbClr val="000000"/>
                </a:solidFill>
              </a:rPr>
              <a:t>(</a:t>
            </a:r>
            <a:r>
              <a:rPr lang="en-US" altLang="zh-CN" kern="0" dirty="0" smtClean="0">
                <a:solidFill>
                  <a:srgbClr val="000000"/>
                </a:solidFill>
                <a:hlinkClick r:id="rId3"/>
              </a:rPr>
              <a:t>zhwg@ustc.edu.cn</a:t>
            </a:r>
            <a:r>
              <a:rPr lang="en-US" altLang="zh-CN" kern="0" dirty="0" smtClean="0">
                <a:solidFill>
                  <a:srgbClr val="000000"/>
                </a:solidFill>
              </a:rPr>
              <a:t>)                               </a:t>
            </a:r>
          </a:p>
          <a:p>
            <a:pPr eaLnBrk="1" hangingPunct="1">
              <a:spcAft>
                <a:spcPts val="0"/>
              </a:spcAft>
              <a:defRPr/>
            </a:pPr>
            <a:r>
              <a:rPr lang="zh-CN" altLang="en-US" kern="0" dirty="0" smtClean="0">
                <a:solidFill>
                  <a:srgbClr val="000000"/>
                </a:solidFill>
              </a:rPr>
              <a:t>                                李    礼 </a:t>
            </a:r>
            <a:r>
              <a:rPr lang="en-US" altLang="zh-CN" kern="0" dirty="0" smtClean="0">
                <a:solidFill>
                  <a:srgbClr val="000000"/>
                </a:solidFill>
              </a:rPr>
              <a:t>(</a:t>
            </a:r>
            <a:r>
              <a:rPr lang="en-US" altLang="zh-CN" kern="0" dirty="0" smtClean="0">
                <a:solidFill>
                  <a:srgbClr val="000000"/>
                </a:solidFill>
                <a:hlinkClick r:id="rId4"/>
              </a:rPr>
              <a:t>lil1@ustc.edu.cn</a:t>
            </a:r>
            <a:r>
              <a:rPr lang="en-US" altLang="zh-CN" kern="0" dirty="0" smtClean="0">
                <a:solidFill>
                  <a:srgbClr val="000000"/>
                </a:solidFill>
              </a:rPr>
              <a:t>)</a:t>
            </a:r>
          </a:p>
          <a:p>
            <a:pPr eaLnBrk="1" hangingPunct="1">
              <a:spcAft>
                <a:spcPts val="600"/>
              </a:spcAft>
              <a:defRPr/>
            </a:pPr>
            <a:r>
              <a:rPr lang="zh-CN" altLang="en-US" kern="0" dirty="0" smtClean="0">
                <a:solidFill>
                  <a:srgbClr val="000000"/>
                </a:solidFill>
              </a:rPr>
              <a:t>                                胡    洋 </a:t>
            </a:r>
            <a:r>
              <a:rPr lang="en-US" altLang="zh-CN" kern="0" dirty="0" smtClean="0">
                <a:solidFill>
                  <a:srgbClr val="000000"/>
                </a:solidFill>
              </a:rPr>
              <a:t>(</a:t>
            </a:r>
            <a:r>
              <a:rPr lang="en-US" altLang="zh-CN" kern="0" dirty="0" smtClean="0">
                <a:solidFill>
                  <a:srgbClr val="000000"/>
                </a:solidFill>
                <a:hlinkClick r:id="rId5"/>
              </a:rPr>
              <a:t>eeyhu@ustc.edu.cn</a:t>
            </a:r>
            <a:r>
              <a:rPr lang="en-US" altLang="zh-CN" kern="0" dirty="0" smtClean="0">
                <a:solidFill>
                  <a:srgbClr val="000000"/>
                </a:solidFill>
              </a:rPr>
              <a:t>)</a:t>
            </a:r>
            <a:endParaRPr lang="en-US" altLang="zh-CN" kern="0" dirty="0">
              <a:solidFill>
                <a:srgbClr val="000000"/>
              </a:solidFill>
            </a:endParaRPr>
          </a:p>
          <a:p>
            <a:pPr eaLnBrk="1" hangingPunct="1">
              <a:spcBef>
                <a:spcPts val="1200"/>
              </a:spcBef>
              <a:spcAft>
                <a:spcPts val="0"/>
              </a:spcAft>
              <a:defRPr/>
            </a:pPr>
            <a:r>
              <a:rPr lang="en-US" altLang="zh-CN" kern="0" dirty="0" smtClean="0">
                <a:solidFill>
                  <a:srgbClr val="000000"/>
                </a:solidFill>
              </a:rPr>
              <a:t>                    </a:t>
            </a:r>
            <a:r>
              <a:rPr lang="zh-CN" altLang="en-US" kern="0" dirty="0" smtClean="0">
                <a:solidFill>
                  <a:srgbClr val="000000"/>
                </a:solidFill>
              </a:rPr>
              <a:t>助教：王    宁 </a:t>
            </a:r>
            <a:r>
              <a:rPr lang="en-US" altLang="zh-CN" kern="0" dirty="0" smtClean="0">
                <a:solidFill>
                  <a:srgbClr val="000000"/>
                </a:solidFill>
              </a:rPr>
              <a:t>(</a:t>
            </a:r>
            <a:r>
              <a:rPr lang="en-US" altLang="zh-CN" dirty="0" smtClean="0">
                <a:hlinkClick r:id="rId6"/>
              </a:rPr>
              <a:t>wn6149@mail.ustc.edu.cn</a:t>
            </a:r>
            <a:r>
              <a:rPr lang="en-US" altLang="zh-CN" kern="0" dirty="0" smtClean="0">
                <a:solidFill>
                  <a:srgbClr val="000000"/>
                </a:solidFill>
              </a:rPr>
              <a:t>)</a:t>
            </a:r>
          </a:p>
          <a:p>
            <a:pPr eaLnBrk="1" hangingPunct="1">
              <a:defRPr/>
            </a:pPr>
            <a:r>
              <a:rPr lang="en-US" altLang="zh-CN" kern="0" dirty="0" smtClean="0">
                <a:solidFill>
                  <a:srgbClr val="000000"/>
                </a:solidFill>
              </a:rPr>
              <a:t>                                </a:t>
            </a:r>
            <a:r>
              <a:rPr lang="zh-CN" altLang="en-US" kern="0" dirty="0" smtClean="0">
                <a:solidFill>
                  <a:srgbClr val="000000"/>
                </a:solidFill>
              </a:rPr>
              <a:t>席    茂 </a:t>
            </a:r>
            <a:r>
              <a:rPr lang="en-US" altLang="zh-CN" kern="0" dirty="0" smtClean="0">
                <a:solidFill>
                  <a:srgbClr val="000000"/>
                </a:solidFill>
              </a:rPr>
              <a:t>(</a:t>
            </a:r>
            <a:r>
              <a:rPr lang="en-US" altLang="zh-CN" kern="0" dirty="0" smtClean="0">
                <a:solidFill>
                  <a:srgbClr val="000000"/>
                </a:solidFill>
                <a:hlinkClick r:id="rId7"/>
              </a:rPr>
              <a:t>ximao</a:t>
            </a:r>
            <a:r>
              <a:rPr lang="en-US" altLang="zh-CN" dirty="0" smtClean="0">
                <a:hlinkClick r:id="rId7"/>
              </a:rPr>
              <a:t>@mail.ustc.edu.cn</a:t>
            </a:r>
            <a:r>
              <a:rPr lang="en-US" altLang="zh-CN" kern="0" dirty="0" smtClean="0">
                <a:solidFill>
                  <a:srgbClr val="000000"/>
                </a:solidFill>
              </a:rPr>
              <a:t>)</a:t>
            </a:r>
          </a:p>
          <a:p>
            <a:pPr>
              <a:defRPr/>
            </a:pPr>
            <a:r>
              <a:rPr lang="zh-CN" altLang="en-US" kern="0" dirty="0" smtClean="0">
                <a:solidFill>
                  <a:srgbClr val="000000"/>
                </a:solidFill>
              </a:rPr>
              <a:t>                                姚    鑫 </a:t>
            </a:r>
            <a:r>
              <a:rPr lang="en-US" altLang="zh-CN" kern="0" dirty="0" smtClean="0">
                <a:solidFill>
                  <a:srgbClr val="000000"/>
                </a:solidFill>
              </a:rPr>
              <a:t>(</a:t>
            </a:r>
            <a:r>
              <a:rPr lang="en-US" altLang="zh-CN" dirty="0">
                <a:hlinkClick r:id="rId8"/>
              </a:rPr>
              <a:t>xinyao@mail.ustc.edu.cn</a:t>
            </a:r>
            <a:r>
              <a:rPr lang="en-US" altLang="zh-CN" kern="0" dirty="0" smtClean="0">
                <a:solidFill>
                  <a:srgbClr val="000000"/>
                </a:solidFill>
              </a:rPr>
              <a:t>)</a:t>
            </a:r>
          </a:p>
          <a:p>
            <a:pPr>
              <a:defRPr/>
            </a:pPr>
            <a:r>
              <a:rPr lang="zh-CN" altLang="en-US" kern="0" dirty="0" smtClean="0">
                <a:solidFill>
                  <a:srgbClr val="000000"/>
                </a:solidFill>
              </a:rPr>
              <a:t>                                赵    鉴 </a:t>
            </a:r>
            <a:r>
              <a:rPr lang="en-US" altLang="zh-CN" kern="0" dirty="0" smtClean="0">
                <a:solidFill>
                  <a:srgbClr val="000000"/>
                </a:solidFill>
              </a:rPr>
              <a:t>(</a:t>
            </a:r>
            <a:r>
              <a:rPr lang="en-US" altLang="zh-CN" dirty="0" smtClean="0">
                <a:hlinkClick r:id="rId9"/>
              </a:rPr>
              <a:t>zj140@mail.ustc.edu.cn</a:t>
            </a:r>
            <a:r>
              <a:rPr lang="en-US" altLang="zh-CN" dirty="0"/>
              <a:t>)</a:t>
            </a:r>
            <a:endParaRPr lang="en-US" altLang="zh-CN" kern="0" dirty="0">
              <a:solidFill>
                <a:srgbClr val="000000"/>
              </a:solidFill>
            </a:endParaRPr>
          </a:p>
        </p:txBody>
      </p:sp>
    </p:spTree>
    <p:extLst>
      <p:ext uri="{BB962C8B-B14F-4D97-AF65-F5344CB8AC3E}">
        <p14:creationId xmlns:p14="http://schemas.microsoft.com/office/powerpoint/2010/main" val="139383005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几种经典的噪声模型</a:t>
            </a:r>
          </a:p>
        </p:txBody>
      </p:sp>
      <p:sp>
        <p:nvSpPr>
          <p:cNvPr id="3" name="内容占位符 2"/>
          <p:cNvSpPr>
            <a:spLocks noGrp="1"/>
          </p:cNvSpPr>
          <p:nvPr>
            <p:ph idx="1"/>
          </p:nvPr>
        </p:nvSpPr>
        <p:spPr/>
        <p:txBody>
          <a:bodyPr/>
          <a:lstStyle/>
          <a:p>
            <a:r>
              <a:rPr lang="zh-CN" altLang="en-US" dirty="0"/>
              <a:t>噪声概率分布</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851" y="1341440"/>
            <a:ext cx="3717475" cy="539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51114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稀疏字典</a:t>
            </a:r>
            <a:r>
              <a:rPr lang="en-US" altLang="zh-CN" smtClean="0"/>
              <a:t>D</a:t>
            </a:r>
            <a:endParaRPr lang="zh-CN" altLang="en-US" dirty="0"/>
          </a:p>
        </p:txBody>
      </p:sp>
      <p:pic>
        <p:nvPicPr>
          <p:cNvPr id="4" name="Picture 1" descr="C:\Users\Lenovo User\AppData\Roaming\Tencent\Users\32506426\QQ\WinTemp\RichOle\8G1RN1T0L6124[B1VLACCV3.jpg"/>
          <p:cNvPicPr>
            <a:picLocks noChangeAspect="1" noChangeArrowheads="1"/>
          </p:cNvPicPr>
          <p:nvPr/>
        </p:nvPicPr>
        <p:blipFill rotWithShape="1">
          <a:blip r:embed="rId2">
            <a:extLst>
              <a:ext uri="{28A0092B-C50C-407E-A947-70E740481C1C}">
                <a14:useLocalDpi xmlns:a14="http://schemas.microsoft.com/office/drawing/2010/main" val="0"/>
              </a:ext>
            </a:extLst>
          </a:blip>
          <a:srcRect t="25398" r="49856" b="27649"/>
          <a:stretch/>
        </p:blipFill>
        <p:spPr bwMode="auto">
          <a:xfrm>
            <a:off x="2414587" y="3216858"/>
            <a:ext cx="3772853" cy="18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88232" y="5292725"/>
            <a:ext cx="8773885"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 indent="-285750" eaLnBrk="1" hangingPunct="1">
              <a:buFont typeface="Arial" panose="020B0604020202020204" pitchFamily="34" charset="0"/>
              <a:buChar char="•"/>
            </a:pPr>
            <a:r>
              <a:rPr lang="en-US" altLang="zh-CN" sz="1400" dirty="0" err="1"/>
              <a:t>Aharon</a:t>
            </a:r>
            <a:r>
              <a:rPr lang="en-US" altLang="zh-CN" sz="1400" dirty="0"/>
              <a:t> M, </a:t>
            </a:r>
            <a:r>
              <a:rPr lang="en-US" altLang="zh-CN" sz="1400" dirty="0" err="1"/>
              <a:t>Elad</a:t>
            </a:r>
            <a:r>
              <a:rPr lang="en-US" altLang="zh-CN" sz="1400" dirty="0"/>
              <a:t> M, </a:t>
            </a:r>
            <a:r>
              <a:rPr lang="en-US" altLang="zh-CN" sz="1400" dirty="0" err="1"/>
              <a:t>Bruckstein</a:t>
            </a:r>
            <a:r>
              <a:rPr lang="en-US" altLang="zh-CN" sz="1400" dirty="0"/>
              <a:t> A. “K-SVD: An algorithm for designing </a:t>
            </a:r>
            <a:r>
              <a:rPr lang="en-US" altLang="zh-CN" sz="1400" dirty="0" err="1"/>
              <a:t>overcomplete</a:t>
            </a:r>
            <a:r>
              <a:rPr lang="en-US" altLang="zh-CN" sz="1400" dirty="0"/>
              <a:t> dictionaries for sparse representation”, IEEE TSP, 54 (11), 2006</a:t>
            </a:r>
          </a:p>
          <a:p>
            <a:pPr marL="171450" indent="-171450" eaLnBrk="1" hangingPunct="1">
              <a:buFont typeface="Arial" panose="020B0604020202020204" pitchFamily="34" charset="0"/>
              <a:buChar char="•"/>
            </a:pPr>
            <a:endParaRPr lang="en-US" altLang="zh-CN" sz="800" dirty="0"/>
          </a:p>
          <a:p>
            <a:pPr marL="285750" indent="-285750" eaLnBrk="1" hangingPunct="1">
              <a:buFont typeface="Arial" panose="020B0604020202020204" pitchFamily="34" charset="0"/>
              <a:buChar char="•"/>
            </a:pPr>
            <a:r>
              <a:rPr lang="en-US" altLang="zh-CN" sz="1400" dirty="0"/>
              <a:t>Lee, H., Battle, A., Raina, R., Ng. A. Y. “Efficient sparse coding algorithms”, NIPS 2006</a:t>
            </a:r>
          </a:p>
          <a:p>
            <a:pPr marL="171450" indent="-171450" eaLnBrk="1" hangingPunct="1">
              <a:buFont typeface="Arial" panose="020B0604020202020204" pitchFamily="34" charset="0"/>
              <a:buChar char="•"/>
            </a:pPr>
            <a:endParaRPr lang="en-US" altLang="zh-CN" sz="800" dirty="0"/>
          </a:p>
          <a:p>
            <a:pPr marL="285750" indent="-285750" eaLnBrk="1" hangingPunct="1">
              <a:buFont typeface="Arial" panose="020B0604020202020204" pitchFamily="34" charset="0"/>
              <a:buChar char="•"/>
            </a:pPr>
            <a:r>
              <a:rPr lang="en-US" altLang="zh-CN" sz="1400" dirty="0"/>
              <a:t>W. Dong, L. Zhang, G. Shi, and X. Wu, “Image </a:t>
            </a:r>
            <a:r>
              <a:rPr lang="en-US" altLang="zh-CN" sz="1400" dirty="0" err="1"/>
              <a:t>deblurring</a:t>
            </a:r>
            <a:r>
              <a:rPr lang="en-US" altLang="zh-CN" sz="1400" dirty="0"/>
              <a:t> and super-resolution by adaptive sparse domain selection and adaptive regularization,” </a:t>
            </a:r>
            <a:r>
              <a:rPr lang="en-US" altLang="zh-CN" sz="1400" i="1" dirty="0"/>
              <a:t>IEEE TIP</a:t>
            </a:r>
            <a:r>
              <a:rPr lang="en-US" altLang="zh-CN" sz="1400" dirty="0"/>
              <a:t>, 20(7), 2011.</a:t>
            </a:r>
            <a:endParaRPr lang="zh-CN" altLang="en-US" sz="1400" dirty="0"/>
          </a:p>
        </p:txBody>
      </p:sp>
      <p:pic>
        <p:nvPicPr>
          <p:cNvPr id="6" name="Picture 2" descr="C:\Users\Lenovo User\AppData\Roaming\Tencent\Users\32506426\QQ\WinTemp\RichOle\X{47E(RAA{`}EI8F$3LE24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061" y="1338237"/>
            <a:ext cx="56007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文本框 6"/>
              <p:cNvSpPr txBox="1"/>
              <p:nvPr/>
            </p:nvSpPr>
            <p:spPr>
              <a:xfrm>
                <a:off x="2239458" y="2687612"/>
                <a:ext cx="4835683" cy="369332"/>
              </a:xfrm>
              <a:prstGeom prst="rect">
                <a:avLst/>
              </a:prstGeom>
              <a:noFill/>
            </p:spPr>
            <p:txBody>
              <a:bodyPr wrap="none" rtlCol="0">
                <a:spAutoFit/>
              </a:bodyPr>
              <a:lstStyle/>
              <a:p>
                <a:r>
                  <a:rPr lang="zh-CN" altLang="en-US" dirty="0"/>
                  <a:t>（</a:t>
                </a:r>
                <a:r>
                  <a:rPr lang="zh-CN" altLang="en-US" dirty="0" smtClean="0"/>
                  <a:t>码本</a:t>
                </a:r>
                <a14:m>
                  <m:oMath xmlns:m="http://schemas.openxmlformats.org/officeDocument/2006/math">
                    <m:r>
                      <a:rPr lang="en-US" altLang="zh-CN" b="0" i="1" smtClean="0">
                        <a:latin typeface="Cambria Math" panose="02040503050406030204" pitchFamily="18" charset="0"/>
                      </a:rPr>
                      <m:t>𝐷</m:t>
                    </m:r>
                  </m:oMath>
                </a14:m>
                <a:r>
                  <a:rPr lang="zh-CN" altLang="en-US" dirty="0" smtClean="0"/>
                  <a:t>含</a:t>
                </a:r>
                <a14:m>
                  <m:oMath xmlns:m="http://schemas.openxmlformats.org/officeDocument/2006/math">
                    <m:r>
                      <a:rPr lang="en-US" altLang="zh-CN" i="1">
                        <a:latin typeface="Cambria Math" panose="02040503050406030204" pitchFamily="18" charset="0"/>
                      </a:rPr>
                      <m:t>𝑝</m:t>
                    </m:r>
                  </m:oMath>
                </a14:m>
                <a:r>
                  <a:rPr lang="zh-CN" altLang="en-US" dirty="0" smtClean="0"/>
                  <a:t>个码字，每个码字向量维度为</a:t>
                </a:r>
                <a14:m>
                  <m:oMath xmlns:m="http://schemas.openxmlformats.org/officeDocument/2006/math">
                    <m:r>
                      <a:rPr lang="en-US" altLang="zh-CN" b="0" i="1" smtClean="0">
                        <a:latin typeface="Cambria Math" panose="02040503050406030204" pitchFamily="18" charset="0"/>
                      </a:rPr>
                      <m:t>𝑚</m:t>
                    </m:r>
                  </m:oMath>
                </a14:m>
                <a:r>
                  <a:rPr lang="zh-CN" altLang="en-US" dirty="0" smtClean="0"/>
                  <a:t>）</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239458" y="2687612"/>
                <a:ext cx="4835683" cy="369332"/>
              </a:xfrm>
              <a:prstGeom prst="rect">
                <a:avLst/>
              </a:prstGeom>
              <a:blipFill>
                <a:blip r:embed="rId4"/>
                <a:stretch>
                  <a:fillRect l="-1008"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75324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a:t>
            </a:r>
            <a:r>
              <a:rPr lang="zh-CN" altLang="en-US" dirty="0" smtClean="0"/>
              <a:t>表达</a:t>
            </a:r>
            <a:r>
              <a:rPr lang="en-US" altLang="zh-CN" dirty="0" smtClean="0"/>
              <a:t>—</a:t>
            </a:r>
            <a:r>
              <a:rPr lang="zh-CN" altLang="en-US" dirty="0" smtClean="0"/>
              <a:t>图像</a:t>
            </a:r>
            <a:r>
              <a:rPr lang="zh-CN" altLang="en-US" dirty="0"/>
              <a:t>恢复</a:t>
            </a:r>
          </a:p>
        </p:txBody>
      </p:sp>
      <p:sp>
        <p:nvSpPr>
          <p:cNvPr id="3" name="内容占位符 2"/>
          <p:cNvSpPr>
            <a:spLocks noGrp="1"/>
          </p:cNvSpPr>
          <p:nvPr>
            <p:ph idx="1"/>
          </p:nvPr>
        </p:nvSpPr>
        <p:spPr/>
        <p:txBody>
          <a:bodyPr/>
          <a:lstStyle/>
          <a:p>
            <a:pPr>
              <a:defRPr/>
            </a:pPr>
            <a:r>
              <a:rPr lang="zh-CN" altLang="en-US" dirty="0"/>
              <a:t>基本框架</a:t>
            </a:r>
          </a:p>
          <a:p>
            <a:pPr>
              <a:defRPr/>
            </a:pPr>
            <a:endParaRPr lang="zh-CN" altLang="en-US" dirty="0"/>
          </a:p>
          <a:p>
            <a:pPr>
              <a:defRPr/>
            </a:pPr>
            <a:endParaRPr lang="zh-CN" altLang="en-US" dirty="0"/>
          </a:p>
          <a:p>
            <a:pPr>
              <a:defRPr/>
            </a:pPr>
            <a:endParaRPr lang="zh-CN" altLang="en-US" dirty="0"/>
          </a:p>
          <a:p>
            <a:pPr>
              <a:defRPr/>
            </a:pPr>
            <a:endParaRPr lang="zh-CN" altLang="en-US" dirty="0"/>
          </a:p>
          <a:p>
            <a:pPr lvl="1">
              <a:defRPr/>
            </a:pPr>
            <a:endParaRPr lang="zh-CN" altLang="en-US" dirty="0"/>
          </a:p>
          <a:p>
            <a:pPr lvl="1">
              <a:defRPr/>
            </a:pPr>
            <a:r>
              <a:rPr lang="zh-CN" altLang="en-US" sz="2400" dirty="0" smtClean="0"/>
              <a:t>去</a:t>
            </a:r>
            <a:r>
              <a:rPr lang="zh-CN" altLang="en-US" sz="2400" dirty="0"/>
              <a:t>高斯噪声</a:t>
            </a:r>
          </a:p>
          <a:p>
            <a:pPr lvl="1">
              <a:defRPr/>
            </a:pPr>
            <a:r>
              <a:rPr lang="zh-CN" altLang="en-US" sz="2400" dirty="0"/>
              <a:t>去模糊</a:t>
            </a:r>
          </a:p>
          <a:p>
            <a:pPr lvl="1">
              <a:defRPr/>
            </a:pPr>
            <a:r>
              <a:rPr lang="zh-CN" altLang="en-US" sz="2400" dirty="0"/>
              <a:t>图像修复</a:t>
            </a:r>
            <a:endParaRPr lang="en-US" altLang="zh-CN" sz="2400" dirty="0"/>
          </a:p>
          <a:p>
            <a:pPr lvl="1">
              <a:defRPr/>
            </a:pPr>
            <a:r>
              <a:rPr lang="zh-CN" altLang="en-US" sz="2400" dirty="0"/>
              <a:t>超分辨</a:t>
            </a:r>
          </a:p>
          <a:p>
            <a:endParaRPr lang="zh-CN" altLang="en-US" dirty="0"/>
          </a:p>
        </p:txBody>
      </p:sp>
      <p:pic>
        <p:nvPicPr>
          <p:cNvPr id="4" name="Picture 1" descr="C:\Users\Lenovo User\AppData\Roaming\Tencent\Users\32506426\QQ\WinTemp\RichOle\(W]1(LASP[R2M)`TW]QX)T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6" y="1762127"/>
            <a:ext cx="32480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Lenovo User\AppData\Roaming\Tencent\Users\32506426\QQ\WinTemp\RichOle\MNTRTY`IYOG1[~}]DEVQB{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790" y="2048837"/>
            <a:ext cx="19716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Lenovo User\AppData\Roaming\Tencent\Users\32506426\QQ\WinTemp\RichOle\$EU20B9}RQP4GZX[0MP`K6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9588"/>
            <a:ext cx="80486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7701554" y="1967941"/>
            <a:ext cx="442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8" name="文本框 7"/>
              <p:cNvSpPr txBox="1"/>
              <p:nvPr/>
            </p:nvSpPr>
            <p:spPr>
              <a:xfrm>
                <a:off x="2763896" y="2628902"/>
                <a:ext cx="3209597"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𝑌</m:t>
                    </m:r>
                  </m:oMath>
                </a14:m>
                <a:r>
                  <a:rPr lang="en-US" altLang="zh-CN" dirty="0" smtClean="0"/>
                  <a:t>: </a:t>
                </a:r>
                <a:r>
                  <a:rPr lang="zh-CN" altLang="en-US" dirty="0"/>
                  <a:t>降</a:t>
                </a:r>
                <a:r>
                  <a:rPr lang="zh-CN" altLang="en-US" dirty="0" smtClean="0"/>
                  <a:t>质图像；</a:t>
                </a:r>
                <a14:m>
                  <m:oMath xmlns:m="http://schemas.openxmlformats.org/officeDocument/2006/math">
                    <m:r>
                      <a:rPr lang="en-US" altLang="zh-CN" b="0" i="1" smtClean="0">
                        <a:latin typeface="Cambria Math" panose="02040503050406030204" pitchFamily="18" charset="0"/>
                      </a:rPr>
                      <m:t>𝑋</m:t>
                    </m:r>
                  </m:oMath>
                </a14:m>
                <a:r>
                  <a:rPr lang="en-US" altLang="zh-CN" dirty="0"/>
                  <a:t>: </a:t>
                </a:r>
                <a:r>
                  <a:rPr lang="zh-CN" altLang="en-US" dirty="0" smtClean="0"/>
                  <a:t>待恢复图像</a:t>
                </a:r>
                <a:r>
                  <a:rPr lang="en-US" altLang="zh-CN" dirty="0" smtClean="0"/>
                  <a:t>)</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763896" y="2628902"/>
                <a:ext cx="3209597" cy="369332"/>
              </a:xfrm>
              <a:prstGeom prst="rect">
                <a:avLst/>
              </a:prstGeom>
              <a:blipFill>
                <a:blip r:embed="rId5"/>
                <a:stretch>
                  <a:fillRect l="-569" t="-11475" r="-1139" b="-2623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20466196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a:t>
            </a:r>
            <a:r>
              <a:rPr lang="zh-CN" altLang="en-US" dirty="0" smtClean="0"/>
              <a:t>表达</a:t>
            </a:r>
            <a:r>
              <a:rPr lang="en-US" altLang="zh-CN" dirty="0" smtClean="0"/>
              <a:t>—</a:t>
            </a:r>
            <a:r>
              <a:rPr lang="zh-CN" altLang="en-US" dirty="0" smtClean="0"/>
              <a:t>图像恢复：去</a:t>
            </a:r>
            <a:r>
              <a:rPr lang="zh-CN" altLang="en-US" dirty="0"/>
              <a:t>噪</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defRPr/>
                </a:pPr>
                <a:r>
                  <a:rPr lang="zh-CN" altLang="en-US" dirty="0"/>
                  <a:t>对于去除高斯噪声，</a:t>
                </a:r>
                <a:r>
                  <a:rPr lang="en-US" altLang="zh-CN" dirty="0"/>
                  <a:t>(1)</a:t>
                </a:r>
                <a:r>
                  <a:rPr lang="zh-CN" altLang="en-US" dirty="0"/>
                  <a:t>式中</a:t>
                </a:r>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𝐼</m:t>
                    </m:r>
                  </m:oMath>
                </a14:m>
                <a:r>
                  <a:rPr lang="zh-CN" altLang="en-US" dirty="0"/>
                  <a:t>（单位矩阵）</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pic>
        <p:nvPicPr>
          <p:cNvPr id="4"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463" y="2303463"/>
            <a:ext cx="7377112"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704267"/>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a:t>
            </a:r>
            <a:r>
              <a:rPr lang="zh-CN" altLang="en-US" dirty="0" smtClean="0"/>
              <a:t>表达</a:t>
            </a:r>
            <a:r>
              <a:rPr lang="en-US" altLang="zh-CN" dirty="0" smtClean="0"/>
              <a:t>—</a:t>
            </a:r>
            <a:r>
              <a:rPr lang="zh-CN" altLang="en-US" dirty="0" smtClean="0"/>
              <a:t>图像恢复：去</a:t>
            </a:r>
            <a:r>
              <a:rPr lang="zh-CN" altLang="en-US" dirty="0"/>
              <a:t>噪</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对于去除高斯噪声，</a:t>
                </a:r>
                <a:r>
                  <a:rPr lang="en-US" altLang="zh-CN" dirty="0"/>
                  <a:t>(1)</a:t>
                </a:r>
                <a:r>
                  <a:rPr lang="zh-CN" altLang="en-US" dirty="0"/>
                  <a:t>式中</a:t>
                </a:r>
                <a14:m>
                  <m:oMath xmlns:m="http://schemas.openxmlformats.org/officeDocument/2006/math">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a:latin typeface="Cambria Math" panose="02040503050406030204" pitchFamily="18" charset="0"/>
                      </a:rPr>
                      <m:t>𝐼</m:t>
                    </m:r>
                  </m:oMath>
                </a14:m>
                <a:r>
                  <a:rPr lang="zh-CN" altLang="en-US" dirty="0"/>
                  <a:t>（单位矩阵）</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p:pic>
        <p:nvPicPr>
          <p:cNvPr id="4" name="Picture 2"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288" y="2492375"/>
            <a:ext cx="8677275"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C:\Users\Lenovo User\AppData\Roaming\Tencent\Users\32506426\QQ\WinTemp\RichOle\(U{(SGHH59L]KRKLYA5UUN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5643563"/>
            <a:ext cx="10191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493772"/>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稀疏</a:t>
            </a:r>
            <a:r>
              <a:rPr lang="zh-CN" altLang="en-US" sz="3600" dirty="0" smtClean="0"/>
              <a:t>表达</a:t>
            </a:r>
            <a:r>
              <a:rPr lang="en-US" altLang="zh-CN" sz="3600" dirty="0" smtClean="0"/>
              <a:t>—</a:t>
            </a:r>
            <a:r>
              <a:rPr lang="zh-CN" altLang="en-US" sz="3600" dirty="0" smtClean="0"/>
              <a:t>图像恢复：去</a:t>
            </a:r>
            <a:r>
              <a:rPr lang="zh-CN" altLang="en-US" sz="3600" dirty="0"/>
              <a:t>模糊</a:t>
            </a:r>
          </a:p>
        </p:txBody>
      </p:sp>
      <p:sp>
        <p:nvSpPr>
          <p:cNvPr id="3" name="内容占位符 2"/>
          <p:cNvSpPr>
            <a:spLocks noGrp="1"/>
          </p:cNvSpPr>
          <p:nvPr>
            <p:ph idx="1"/>
          </p:nvPr>
        </p:nvSpPr>
        <p:spPr/>
        <p:txBody>
          <a:bodyPr/>
          <a:lstStyle/>
          <a:p>
            <a:r>
              <a:rPr lang="zh-CN" altLang="en-US" dirty="0"/>
              <a:t>此时式</a:t>
            </a:r>
            <a:r>
              <a:rPr lang="en-US" altLang="zh-CN" dirty="0"/>
              <a:t>(1)</a:t>
            </a:r>
            <a:r>
              <a:rPr lang="zh-CN" altLang="en-US" dirty="0"/>
              <a:t>中，</a:t>
            </a:r>
            <a:r>
              <a:rPr lang="en-US" altLang="zh-CN" dirty="0"/>
              <a:t>A</a:t>
            </a:r>
            <a:r>
              <a:rPr lang="zh-CN" altLang="en-US" dirty="0"/>
              <a:t>是由于卷积作用而产生的</a:t>
            </a:r>
            <a:r>
              <a:rPr lang="zh-CN" altLang="en-US" dirty="0" smtClean="0"/>
              <a:t>矩阵</a:t>
            </a:r>
            <a:endParaRPr lang="en-US" altLang="zh-CN" dirty="0" smtClean="0"/>
          </a:p>
          <a:p>
            <a:r>
              <a:rPr lang="zh-CN" altLang="en-US" dirty="0" smtClean="0"/>
              <a:t>如果</a:t>
            </a:r>
            <a:r>
              <a:rPr lang="zh-CN" altLang="en-US" dirty="0"/>
              <a:t>是</a:t>
            </a:r>
            <a:r>
              <a:rPr lang="zh-CN" altLang="en-US" dirty="0">
                <a:solidFill>
                  <a:schemeClr val="accent1"/>
                </a:solidFill>
              </a:rPr>
              <a:t>空间不变</a:t>
            </a:r>
            <a:r>
              <a:rPr lang="zh-CN" altLang="en-US" dirty="0"/>
              <a:t>的卷积核， </a:t>
            </a:r>
            <a:r>
              <a:rPr lang="en-US" altLang="zh-CN" dirty="0"/>
              <a:t>A</a:t>
            </a:r>
            <a:r>
              <a:rPr lang="zh-CN" altLang="en-US" dirty="0"/>
              <a:t>为一个循环</a:t>
            </a:r>
            <a:r>
              <a:rPr lang="zh-CN" altLang="en-US" dirty="0" smtClean="0"/>
              <a:t>矩阵</a:t>
            </a:r>
            <a:endParaRPr lang="en-US" altLang="zh-CN" dirty="0"/>
          </a:p>
          <a:p>
            <a:pPr lvl="1"/>
            <a:r>
              <a:rPr lang="zh-CN" altLang="en-US" dirty="0" smtClean="0"/>
              <a:t>注意：</a:t>
            </a:r>
            <a:r>
              <a:rPr lang="en-US" altLang="zh-CN" dirty="0" smtClean="0"/>
              <a:t>X</a:t>
            </a:r>
            <a:r>
              <a:rPr lang="zh-CN" altLang="en-US" dirty="0" smtClean="0"/>
              <a:t>由矩阵变成了列向量的表达形式</a:t>
            </a:r>
            <a:endParaRPr lang="zh-CN" altLang="en-US" dirty="0"/>
          </a:p>
          <a:p>
            <a:endParaRPr lang="zh-CN" altLang="en-US" dirty="0"/>
          </a:p>
        </p:txBody>
      </p:sp>
      <p:pic>
        <p:nvPicPr>
          <p:cNvPr id="4" name="Picture 6"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8" y="2728913"/>
            <a:ext cx="21748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28913"/>
            <a:ext cx="220662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4225" y="2728913"/>
            <a:ext cx="2227263"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61175" y="2728913"/>
            <a:ext cx="2236788"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p:cNvSpPr txBox="1">
            <a:spLocks noRot="1" noChangeAspect="1" noMove="1" noResize="1" noEditPoints="1" noAdjustHandles="1" noChangeArrowheads="1" noChangeShapeType="1" noTextEdit="1"/>
          </p:cNvSpPr>
          <p:nvPr/>
        </p:nvSpPr>
        <p:spPr>
          <a:xfrm>
            <a:off x="1208514" y="5445159"/>
            <a:ext cx="2296013" cy="369332"/>
          </a:xfrm>
          <a:prstGeom prst="rect">
            <a:avLst/>
          </a:prstGeom>
          <a:blipFill rotWithShape="0">
            <a:blip r:embed="rId6"/>
            <a:stretch>
              <a:fillRect l="-7958" t="-31148" r="-3714" b="-42623"/>
            </a:stretch>
          </a:blipFill>
        </p:spPr>
        <p:txBody>
          <a:bodyPr/>
          <a:lstStyle/>
          <a:p>
            <a:pPr eaLnBrk="1" hangingPunct="1">
              <a:defRPr/>
            </a:pPr>
            <a:r>
              <a:rPr lang="zh-CN" altLang="en-US">
                <a:noFill/>
                <a:ea typeface="宋体" charset="-122"/>
              </a:rPr>
              <a:t> </a:t>
            </a:r>
          </a:p>
        </p:txBody>
      </p:sp>
      <p:sp>
        <p:nvSpPr>
          <p:cNvPr id="9" name="TextBox 12"/>
          <p:cNvSpPr txBox="1">
            <a:spLocks noRot="1" noChangeAspect="1" noMove="1" noResize="1" noEditPoints="1" noAdjustHandles="1" noChangeArrowheads="1" noChangeShapeType="1" noTextEdit="1"/>
          </p:cNvSpPr>
          <p:nvPr/>
        </p:nvSpPr>
        <p:spPr>
          <a:xfrm>
            <a:off x="5824056" y="5425689"/>
            <a:ext cx="2498120" cy="405304"/>
          </a:xfrm>
          <a:prstGeom prst="rect">
            <a:avLst/>
          </a:prstGeom>
          <a:blipFill rotWithShape="0">
            <a:blip r:embed="rId7"/>
            <a:stretch>
              <a:fillRect l="-7317" t="-20896" b="-37313"/>
            </a:stretch>
          </a:blipFill>
        </p:spPr>
        <p:txBody>
          <a:bodyPr/>
          <a:lstStyle/>
          <a:p>
            <a:pPr eaLnBrk="1" hangingPunct="1">
              <a:defRPr/>
            </a:pPr>
            <a:r>
              <a:rPr lang="zh-CN" altLang="en-US">
                <a:noFill/>
                <a:ea typeface="宋体" charset="-122"/>
              </a:rPr>
              <a:t> </a:t>
            </a:r>
          </a:p>
        </p:txBody>
      </p:sp>
    </p:spTree>
    <p:extLst>
      <p:ext uri="{BB962C8B-B14F-4D97-AF65-F5344CB8AC3E}">
        <p14:creationId xmlns:p14="http://schemas.microsoft.com/office/powerpoint/2010/main" val="72616000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稀疏表达</a:t>
            </a:r>
            <a:r>
              <a:rPr lang="en-US" altLang="zh-CN" dirty="0" smtClean="0"/>
              <a:t>—</a:t>
            </a:r>
            <a:r>
              <a:rPr lang="zh-CN" altLang="en-US" dirty="0" smtClean="0"/>
              <a:t>图像恢复：图像修复</a:t>
            </a:r>
            <a:endParaRPr lang="zh-CN" altLang="en-US" dirty="0"/>
          </a:p>
        </p:txBody>
      </p:sp>
      <p:sp>
        <p:nvSpPr>
          <p:cNvPr id="3" name="内容占位符 2"/>
          <p:cNvSpPr>
            <a:spLocks noGrp="1"/>
          </p:cNvSpPr>
          <p:nvPr>
            <p:ph idx="1"/>
          </p:nvPr>
        </p:nvSpPr>
        <p:spPr/>
        <p:txBody>
          <a:bodyPr/>
          <a:lstStyle/>
          <a:p>
            <a:r>
              <a:rPr lang="zh-CN" altLang="en-US" dirty="0" smtClean="0"/>
              <a:t>此时式</a:t>
            </a:r>
            <a:r>
              <a:rPr lang="en-US" altLang="zh-CN" dirty="0" smtClean="0"/>
              <a:t>(1)</a:t>
            </a:r>
            <a:r>
              <a:rPr lang="zh-CN" altLang="en-US" dirty="0" smtClean="0"/>
              <a:t>中，</a:t>
            </a:r>
            <a:r>
              <a:rPr lang="en-US" altLang="zh-CN" dirty="0" smtClean="0"/>
              <a:t>A</a:t>
            </a:r>
            <a:r>
              <a:rPr lang="zh-CN" altLang="en-US" dirty="0" smtClean="0"/>
              <a:t>是由于模板（</a:t>
            </a:r>
            <a:r>
              <a:rPr lang="en-US" altLang="zh-CN" dirty="0"/>
              <a:t>mask</a:t>
            </a:r>
            <a:r>
              <a:rPr lang="zh-CN" altLang="en-US" dirty="0" smtClean="0"/>
              <a:t>）而产生的矩阵</a:t>
            </a:r>
            <a:endParaRPr lang="zh-CN" altLang="en-US" dirty="0"/>
          </a:p>
        </p:txBody>
      </p:sp>
      <p:pic>
        <p:nvPicPr>
          <p:cNvPr id="4"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63" y="2473325"/>
            <a:ext cx="44037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63800"/>
            <a:ext cx="444341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4403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稀疏表达</a:t>
            </a:r>
            <a:r>
              <a:rPr lang="en-US" altLang="zh-CN" smtClean="0"/>
              <a:t>—</a:t>
            </a:r>
            <a:r>
              <a:rPr lang="zh-CN" altLang="en-US" smtClean="0"/>
              <a:t>图像恢复：超分辨</a:t>
            </a:r>
            <a:endParaRPr lang="zh-CN" altLang="en-US" dirty="0"/>
          </a:p>
        </p:txBody>
      </p:sp>
      <p:sp>
        <p:nvSpPr>
          <p:cNvPr id="3" name="内容占位符 2"/>
          <p:cNvSpPr>
            <a:spLocks noGrp="1"/>
          </p:cNvSpPr>
          <p:nvPr>
            <p:ph idx="1"/>
          </p:nvPr>
        </p:nvSpPr>
        <p:spPr/>
        <p:txBody>
          <a:bodyPr/>
          <a:lstStyle/>
          <a:p>
            <a:r>
              <a:rPr lang="zh-CN" altLang="en-US" dirty="0" smtClean="0"/>
              <a:t>此时式</a:t>
            </a:r>
            <a:r>
              <a:rPr lang="en-US" altLang="zh-CN" dirty="0" smtClean="0"/>
              <a:t>(1)</a:t>
            </a:r>
            <a:r>
              <a:rPr lang="zh-CN" altLang="en-US" dirty="0" smtClean="0"/>
              <a:t>中，</a:t>
            </a:r>
            <a:r>
              <a:rPr lang="en-US" altLang="zh-CN" dirty="0" smtClean="0"/>
              <a:t>A</a:t>
            </a:r>
            <a:r>
              <a:rPr lang="zh-CN" altLang="en-US" dirty="0" smtClean="0"/>
              <a:t>是先由卷积、然后下采样作用而产生的矩阵</a:t>
            </a:r>
          </a:p>
          <a:p>
            <a:endParaRPr lang="zh-CN" altLang="en-US" dirty="0"/>
          </a:p>
        </p:txBody>
      </p:sp>
      <p:sp>
        <p:nvSpPr>
          <p:cNvPr id="4" name="TextBox 12"/>
          <p:cNvSpPr txBox="1">
            <a:spLocks noChangeArrowheads="1"/>
          </p:cNvSpPr>
          <p:nvPr/>
        </p:nvSpPr>
        <p:spPr bwMode="auto">
          <a:xfrm>
            <a:off x="3376613" y="5233988"/>
            <a:ext cx="1693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超分辨系数</a:t>
            </a:r>
            <a:r>
              <a:rPr lang="en-US" altLang="zh-CN"/>
              <a:t>3</a:t>
            </a:r>
            <a:endParaRPr lang="zh-CN" altLang="en-US"/>
          </a:p>
        </p:txBody>
      </p:sp>
      <p:pic>
        <p:nvPicPr>
          <p:cNvPr id="5"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581275"/>
            <a:ext cx="212407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2581275"/>
            <a:ext cx="2124075"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65400"/>
            <a:ext cx="359092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19725" y="2716213"/>
            <a:ext cx="35829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p:cNvSpPr txBox="1">
            <a:spLocks noChangeArrowheads="1"/>
          </p:cNvSpPr>
          <p:nvPr/>
        </p:nvSpPr>
        <p:spPr bwMode="auto">
          <a:xfrm>
            <a:off x="185738" y="6070600"/>
            <a:ext cx="8578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 indent="-285750" eaLnBrk="1" hangingPunct="1">
              <a:buFont typeface="Arial" panose="020B0604020202020204" pitchFamily="34" charset="0"/>
              <a:buChar char="•"/>
            </a:pPr>
            <a:r>
              <a:rPr lang="en-US" altLang="zh-CN" sz="1400" dirty="0"/>
              <a:t>J. Yang, J. Wright, T. S. Huang, Y, Ma, “Image Super-Resolution via Sparse Representation”,  IEEE TIP, 19(11), </a:t>
            </a:r>
            <a:r>
              <a:rPr lang="en-US" altLang="zh-CN" sz="1400" dirty="0" smtClean="0"/>
              <a:t>2010. </a:t>
            </a:r>
            <a:endParaRPr lang="zh-CN" altLang="en-US" sz="1400" dirty="0"/>
          </a:p>
        </p:txBody>
      </p:sp>
    </p:spTree>
    <p:extLst>
      <p:ext uri="{BB962C8B-B14F-4D97-AF65-F5344CB8AC3E}">
        <p14:creationId xmlns:p14="http://schemas.microsoft.com/office/powerpoint/2010/main" val="392776376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几种经典的噪声模型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44675"/>
            <a:ext cx="80899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4969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5D8D7ED-48AA-4AAB-A052-543FECAA1EEC}"/>
              </a:ext>
            </a:extLst>
          </p:cNvPr>
          <p:cNvSpPr>
            <a:spLocks noGrp="1"/>
          </p:cNvSpPr>
          <p:nvPr>
            <p:ph type="title"/>
          </p:nvPr>
        </p:nvSpPr>
        <p:spPr/>
        <p:txBody>
          <a:bodyPr/>
          <a:lstStyle/>
          <a:p>
            <a:r>
              <a:rPr lang="zh-CN" altLang="en-US" dirty="0"/>
              <a:t>几种经典的噪声模型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742" y="1341440"/>
            <a:ext cx="6394991" cy="535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27266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EEAF9D-4704-400E-81C1-44D4B806B27C}"/>
              </a:ext>
            </a:extLst>
          </p:cNvPr>
          <p:cNvSpPr>
            <a:spLocks noGrp="1"/>
          </p:cNvSpPr>
          <p:nvPr>
            <p:ph type="title"/>
          </p:nvPr>
        </p:nvSpPr>
        <p:spPr/>
        <p:txBody>
          <a:bodyPr/>
          <a:lstStyle/>
          <a:p>
            <a:r>
              <a:rPr lang="zh-CN" altLang="en-US" dirty="0"/>
              <a:t>几种经典的噪声模型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05" y="1341440"/>
            <a:ext cx="6436189" cy="538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7078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周期噪声</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56" y="1295400"/>
            <a:ext cx="64817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219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估计噪声参数</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01825"/>
            <a:ext cx="8208963"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86235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图像去噪</a:t>
            </a:r>
          </a:p>
        </p:txBody>
      </p:sp>
      <p:sp>
        <p:nvSpPr>
          <p:cNvPr id="3" name="内容占位符 2"/>
          <p:cNvSpPr>
            <a:spLocks noGrp="1"/>
          </p:cNvSpPr>
          <p:nvPr>
            <p:ph idx="1"/>
          </p:nvPr>
        </p:nvSpPr>
        <p:spPr/>
        <p:txBody>
          <a:bodyPr/>
          <a:lstStyle/>
          <a:p>
            <a:r>
              <a:rPr lang="zh-CN" altLang="en-US" dirty="0"/>
              <a:t>图像去噪</a:t>
            </a:r>
            <a:endParaRPr lang="en-US" altLang="zh-CN" dirty="0"/>
          </a:p>
          <a:p>
            <a:pPr lvl="1"/>
            <a:r>
              <a:rPr lang="zh-CN" altLang="en-US" dirty="0"/>
              <a:t>背景知识</a:t>
            </a:r>
            <a:endParaRPr lang="en-US" altLang="zh-CN" dirty="0"/>
          </a:p>
          <a:p>
            <a:pPr lvl="1"/>
            <a:r>
              <a:rPr lang="zh-CN" altLang="en-US" dirty="0">
                <a:solidFill>
                  <a:srgbClr val="FF0000"/>
                </a:solidFill>
              </a:rPr>
              <a:t>空间域噪声恢复</a:t>
            </a:r>
            <a:endParaRPr lang="en-US" altLang="zh-CN" dirty="0">
              <a:solidFill>
                <a:srgbClr val="FF0000"/>
              </a:solidFill>
            </a:endParaRPr>
          </a:p>
          <a:p>
            <a:pPr lvl="1"/>
            <a:r>
              <a:rPr lang="zh-CN" altLang="en-US" dirty="0"/>
              <a:t>频率域噪声恢复</a:t>
            </a:r>
          </a:p>
        </p:txBody>
      </p:sp>
    </p:spTree>
    <p:extLst>
      <p:ext uri="{BB962C8B-B14F-4D97-AF65-F5344CB8AC3E}">
        <p14:creationId xmlns:p14="http://schemas.microsoft.com/office/powerpoint/2010/main" val="4097963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基于空域滤波的噪声恢复</a:t>
            </a:r>
          </a:p>
        </p:txBody>
      </p:sp>
      <p:sp>
        <p:nvSpPr>
          <p:cNvPr id="3" name="内容占位符 2"/>
          <p:cNvSpPr>
            <a:spLocks noGrp="1"/>
          </p:cNvSpPr>
          <p:nvPr>
            <p:ph idx="1"/>
          </p:nvPr>
        </p:nvSpPr>
        <p:spPr/>
        <p:txBody>
          <a:bodyPr/>
          <a:lstStyle/>
          <a:p>
            <a:r>
              <a:rPr lang="zh-CN" altLang="en-US" dirty="0"/>
              <a:t>基于空域滤波的方法仅针对加性噪声</a:t>
            </a:r>
          </a:p>
          <a:p>
            <a:r>
              <a:rPr lang="zh-CN" altLang="en-US" dirty="0"/>
              <a:t>与空域增强原理相同</a:t>
            </a:r>
          </a:p>
          <a:p>
            <a:r>
              <a:rPr lang="zh-CN" altLang="en-US" dirty="0"/>
              <a:t>几种常用滤波器</a:t>
            </a:r>
          </a:p>
          <a:p>
            <a:pPr lvl="1"/>
            <a:r>
              <a:rPr lang="zh-CN" altLang="en-US" dirty="0"/>
              <a:t>均值滤波器（</a:t>
            </a:r>
            <a:r>
              <a:rPr lang="en-US" altLang="zh-CN" dirty="0"/>
              <a:t>Mean Filters)</a:t>
            </a:r>
          </a:p>
          <a:p>
            <a:pPr lvl="1"/>
            <a:r>
              <a:rPr lang="zh-CN" altLang="en-US" dirty="0"/>
              <a:t>次序统计滤波器（</a:t>
            </a:r>
            <a:r>
              <a:rPr lang="en-US" altLang="zh-CN" dirty="0"/>
              <a:t>Order Statistic Filters)</a:t>
            </a:r>
          </a:p>
          <a:p>
            <a:pPr lvl="1"/>
            <a:r>
              <a:rPr lang="zh-CN" altLang="en-US" dirty="0"/>
              <a:t>自适应滤波器</a:t>
            </a:r>
            <a:r>
              <a:rPr lang="en-US" altLang="zh-CN" dirty="0"/>
              <a:t>(Adaptive Filters)</a:t>
            </a:r>
          </a:p>
        </p:txBody>
      </p:sp>
    </p:spTree>
    <p:extLst>
      <p:ext uri="{BB962C8B-B14F-4D97-AF65-F5344CB8AC3E}">
        <p14:creationId xmlns:p14="http://schemas.microsoft.com/office/powerpoint/2010/main" val="299833122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几种常用</a:t>
            </a:r>
            <a:r>
              <a:rPr lang="zh-CN" altLang="en-US" dirty="0" smtClean="0"/>
              <a:t>滤波器（注意量纲）</a:t>
            </a:r>
            <a:endParaRPr lang="zh-CN" altLang="en-US" dirty="0"/>
          </a:p>
        </p:txBody>
      </p:sp>
      <p:sp>
        <p:nvSpPr>
          <p:cNvPr id="3" name="内容占位符 2"/>
          <p:cNvSpPr>
            <a:spLocks noGrp="1"/>
          </p:cNvSpPr>
          <p:nvPr>
            <p:ph idx="1"/>
          </p:nvPr>
        </p:nvSpPr>
        <p:spPr/>
        <p:txBody>
          <a:bodyPr/>
          <a:lstStyle/>
          <a:p>
            <a:r>
              <a:rPr lang="zh-CN" altLang="en-US" dirty="0"/>
              <a:t>算术平均</a:t>
            </a:r>
            <a:r>
              <a:rPr lang="zh-CN" altLang="en-US" dirty="0" smtClean="0"/>
              <a:t>滤波器</a:t>
            </a:r>
            <a:endParaRPr lang="en-US" altLang="zh-CN" dirty="0"/>
          </a:p>
          <a:p>
            <a:endParaRPr lang="en-US" altLang="zh-CN" dirty="0"/>
          </a:p>
          <a:p>
            <a:endParaRPr lang="en-US" altLang="zh-CN" dirty="0"/>
          </a:p>
          <a:p>
            <a:r>
              <a:rPr lang="zh-CN" altLang="en-US" dirty="0"/>
              <a:t>几何平均</a:t>
            </a:r>
            <a:r>
              <a:rPr lang="zh-CN" altLang="en-US" dirty="0" smtClean="0"/>
              <a:t>滤波器</a:t>
            </a:r>
            <a:r>
              <a:rPr lang="zh-CN" altLang="en-US" sz="2000" dirty="0" smtClean="0"/>
              <a:t>（实际计算时，注意数值越界）</a:t>
            </a:r>
            <a:endParaRPr lang="en-US" altLang="zh-CN" sz="2000" dirty="0"/>
          </a:p>
          <a:p>
            <a:endParaRPr lang="en-US" altLang="zh-CN" dirty="0"/>
          </a:p>
          <a:p>
            <a:endParaRPr lang="en-US" altLang="zh-CN" dirty="0"/>
          </a:p>
          <a:p>
            <a:r>
              <a:rPr lang="zh-CN" altLang="en-US" dirty="0"/>
              <a:t>调和平均滤波器</a:t>
            </a:r>
            <a:endParaRPr lang="en-US" altLang="zh-CN" dirty="0"/>
          </a:p>
          <a:p>
            <a:endParaRPr lang="en-US" altLang="zh-CN" dirty="0"/>
          </a:p>
          <a:p>
            <a:endParaRPr lang="en-US" altLang="zh-CN" dirty="0"/>
          </a:p>
          <a:p>
            <a:r>
              <a:rPr lang="zh-CN" altLang="en-US" dirty="0"/>
              <a:t>反调和平均滤波器</a:t>
            </a:r>
          </a:p>
        </p:txBody>
      </p:sp>
      <mc:AlternateContent xmlns:mc="http://schemas.openxmlformats.org/markup-compatibility/2006" xmlns:a14="http://schemas.microsoft.com/office/drawing/2010/main">
        <mc:Choice Requires="a14">
          <p:sp>
            <p:nvSpPr>
              <p:cNvPr id="4" name="文本框 3"/>
              <p:cNvSpPr txBox="1"/>
              <p:nvPr/>
            </p:nvSpPr>
            <p:spPr>
              <a:xfrm>
                <a:off x="1188719" y="1802674"/>
                <a:ext cx="4790471" cy="827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𝑚𝑛</m:t>
                          </m:r>
                        </m:den>
                      </m:f>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188719" y="1802674"/>
                <a:ext cx="4790471" cy="8277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188720" y="3091699"/>
                <a:ext cx="4911634" cy="9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nary>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𝑚𝑛</m:t>
                              </m:r>
                            </m:den>
                          </m:f>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188720" y="3091699"/>
                <a:ext cx="4911634" cy="9803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88720" y="4415714"/>
                <a:ext cx="4911634" cy="842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𝑚𝑛</m:t>
                          </m:r>
                        </m:num>
                        <m:den>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den>
                              </m:f>
                            </m:e>
                          </m:nary>
                        </m:den>
                      </m:f>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188720" y="4415714"/>
                <a:ext cx="4911634" cy="8427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88720" y="5841299"/>
                <a:ext cx="4911634" cy="8332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r>
                                <a:rPr lang="en-US" altLang="zh-CN" b="0" i="1" smtClean="0">
                                  <a:latin typeface="Cambria Math" panose="02040503050406030204" pitchFamily="18" charset="0"/>
                                </a:rPr>
                                <m:t>𝑔</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𝑄</m:t>
                                  </m:r>
                                  <m:r>
                                    <a:rPr lang="en-US" altLang="zh-CN" b="0" i="1" smtClean="0">
                                      <a:latin typeface="Cambria Math" panose="02040503050406030204" pitchFamily="18" charset="0"/>
                                    </a:rPr>
                                    <m:t>+1</m:t>
                                  </m:r>
                                </m:sup>
                              </m:sSup>
                            </m:e>
                          </m:nary>
                          <m:r>
                            <m:rPr>
                              <m:nor/>
                            </m:rPr>
                            <a:rPr lang="zh-CN" altLang="en-US" dirty="0"/>
                            <m:t> </m:t>
                          </m:r>
                        </m:num>
                        <m:den>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r>
                                <a:rPr lang="en-US" altLang="zh-CN" b="0" i="1" smtClean="0">
                                  <a:latin typeface="Cambria Math" panose="02040503050406030204" pitchFamily="18" charset="0"/>
                                </a:rPr>
                                <m:t>𝑔</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sup>
                                  <m:r>
                                    <a:rPr lang="en-US" altLang="zh-CN" b="0" i="1" smtClean="0">
                                      <a:latin typeface="Cambria Math" panose="02040503050406030204" pitchFamily="18" charset="0"/>
                                    </a:rPr>
                                    <m:t>𝑄</m:t>
                                  </m:r>
                                </m:sup>
                              </m:sSup>
                            </m:e>
                          </m:nary>
                          <m:r>
                            <m:rPr>
                              <m:nor/>
                            </m:rPr>
                            <a:rPr lang="zh-CN" altLang="en-US" dirty="0"/>
                            <m:t> </m:t>
                          </m:r>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88720" y="5841299"/>
                <a:ext cx="4911634" cy="83324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88206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几种常用滤波器</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898" y="1341440"/>
            <a:ext cx="6772679" cy="522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96351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t>图像去噪</a:t>
            </a:r>
            <a:endParaRPr lang="en-US" altLang="zh-CN" dirty="0"/>
          </a:p>
          <a:p>
            <a:r>
              <a:rPr lang="zh-CN" altLang="en-US" dirty="0"/>
              <a:t>图像去模糊</a:t>
            </a:r>
            <a:endParaRPr lang="en-US" altLang="zh-CN" dirty="0"/>
          </a:p>
          <a:p>
            <a:r>
              <a:rPr lang="zh-CN" altLang="en-US" dirty="0" smtClean="0"/>
              <a:t>图像</a:t>
            </a:r>
            <a:r>
              <a:rPr lang="zh-CN" altLang="en-US" dirty="0"/>
              <a:t>的几何校正</a:t>
            </a:r>
            <a:endParaRPr lang="en-US" altLang="zh-CN" dirty="0"/>
          </a:p>
          <a:p>
            <a:r>
              <a:rPr lang="zh-CN" altLang="en-US" dirty="0"/>
              <a:t>图像修复</a:t>
            </a:r>
            <a:endParaRPr lang="en-US" altLang="zh-CN" dirty="0"/>
          </a:p>
          <a:p>
            <a:r>
              <a:rPr lang="zh-CN" altLang="en-US" dirty="0"/>
              <a:t>基于压缩感知的图像恢复</a:t>
            </a:r>
          </a:p>
        </p:txBody>
      </p:sp>
    </p:spTree>
    <p:extLst>
      <p:ext uri="{BB962C8B-B14F-4D97-AF65-F5344CB8AC3E}">
        <p14:creationId xmlns:p14="http://schemas.microsoft.com/office/powerpoint/2010/main" val="16907191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几种常用滤波器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750" y="1341440"/>
            <a:ext cx="6720975" cy="518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52967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几种常用滤波器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2559048"/>
            <a:ext cx="7632700"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589641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次序统计滤波器</a:t>
            </a:r>
          </a:p>
        </p:txBody>
      </p:sp>
      <p:sp>
        <p:nvSpPr>
          <p:cNvPr id="3" name="内容占位符 2"/>
          <p:cNvSpPr>
            <a:spLocks noGrp="1"/>
          </p:cNvSpPr>
          <p:nvPr>
            <p:ph idx="1"/>
          </p:nvPr>
        </p:nvSpPr>
        <p:spPr/>
        <p:txBody>
          <a:bodyPr/>
          <a:lstStyle/>
          <a:p>
            <a:r>
              <a:rPr lang="zh-CN" altLang="en-US" dirty="0"/>
              <a:t>中值滤波器</a:t>
            </a:r>
            <a:endParaRPr lang="en-US" altLang="zh-CN" dirty="0"/>
          </a:p>
          <a:p>
            <a:endParaRPr lang="en-US" altLang="zh-CN" dirty="0"/>
          </a:p>
          <a:p>
            <a:r>
              <a:rPr lang="zh-CN" altLang="en-US" dirty="0"/>
              <a:t>最大最小滤波器</a:t>
            </a:r>
            <a:endParaRPr lang="en-US" altLang="zh-CN" dirty="0"/>
          </a:p>
          <a:p>
            <a:endParaRPr lang="en-US" altLang="zh-CN" dirty="0"/>
          </a:p>
          <a:p>
            <a:endParaRPr lang="en-US" altLang="zh-CN" dirty="0"/>
          </a:p>
          <a:p>
            <a:endParaRPr lang="en-US" altLang="zh-CN" dirty="0"/>
          </a:p>
          <a:p>
            <a:r>
              <a:rPr lang="zh-CN" altLang="en-US" dirty="0"/>
              <a:t>中点滤波器</a:t>
            </a:r>
            <a:endParaRPr lang="en-US" altLang="zh-CN" dirty="0"/>
          </a:p>
          <a:p>
            <a:endParaRPr lang="en-US" altLang="zh-CN" dirty="0"/>
          </a:p>
          <a:p>
            <a:endParaRPr lang="en-US" altLang="zh-CN" dirty="0"/>
          </a:p>
          <a:p>
            <a:r>
              <a:rPr lang="en-US" altLang="zh-CN" dirty="0"/>
              <a:t>Alpha</a:t>
            </a:r>
            <a:r>
              <a:rPr lang="zh-CN" altLang="en-US" dirty="0"/>
              <a:t>截取中值滤波器</a:t>
            </a:r>
            <a:endParaRPr lang="en-US" altLang="zh-CN" dirty="0"/>
          </a:p>
        </p:txBody>
      </p:sp>
      <mc:AlternateContent xmlns:mc="http://schemas.openxmlformats.org/markup-compatibility/2006" xmlns:a14="http://schemas.microsoft.com/office/drawing/2010/main">
        <mc:Choice Requires="a14">
          <p:sp>
            <p:nvSpPr>
              <p:cNvPr id="4" name="文本框 3"/>
              <p:cNvSpPr txBox="1"/>
              <p:nvPr/>
            </p:nvSpPr>
            <p:spPr>
              <a:xfrm>
                <a:off x="901337" y="1804612"/>
                <a:ext cx="3997234" cy="4442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𝑚𝑒𝑑𝑖𝑎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901337" y="1804612"/>
                <a:ext cx="3997234" cy="444289"/>
              </a:xfrm>
              <a:prstGeom prst="rect">
                <a:avLst/>
              </a:prstGeom>
              <a:blipFill>
                <a:blip r:embed="rId2"/>
                <a:stretch>
                  <a:fillRect t="-5479"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01337" y="2742196"/>
                <a:ext cx="3997234" cy="111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lim>
                              </m:limLow>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lim>
                              </m:limLow>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e>
                          </m:eqArr>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901337" y="2742196"/>
                <a:ext cx="3997234" cy="1117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901337" y="4464149"/>
                <a:ext cx="5185954" cy="662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lim>
                              </m:limLow>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d>
                            </m:e>
                          </m:func>
                          <m:r>
                            <a:rPr lang="en-US" altLang="zh-CN" b="0" i="1" smtClean="0">
                              <a:latin typeface="Cambria Math" panose="02040503050406030204" pitchFamily="18" charset="0"/>
                            </a:rPr>
                            <m:t>+</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lim>
                          </m:limLow>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901337" y="4464149"/>
                <a:ext cx="5185954" cy="6628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01337" y="5730978"/>
                <a:ext cx="3997234" cy="826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𝑥𝑦</m:t>
                              </m:r>
                            </m:sub>
                          </m:sSub>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01337" y="5730978"/>
                <a:ext cx="3997234" cy="82657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64226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次序统计滤波器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364" y="1381634"/>
            <a:ext cx="6581272" cy="508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90543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次序统计</a:t>
            </a:r>
            <a:r>
              <a:rPr lang="zh-CN" altLang="en-US" dirty="0" smtClean="0"/>
              <a:t>滤波器：实例</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31" y="2350878"/>
            <a:ext cx="7704138"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4051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次序统计滤波器：实例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307938"/>
            <a:ext cx="3785075" cy="544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93102" b="-1548"/>
          <a:stretch/>
        </p:blipFill>
        <p:spPr bwMode="auto">
          <a:xfrm>
            <a:off x="4450466" y="1317389"/>
            <a:ext cx="618221" cy="113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031" t="-3329"/>
          <a:stretch/>
        </p:blipFill>
        <p:spPr bwMode="auto">
          <a:xfrm>
            <a:off x="4450466" y="2132928"/>
            <a:ext cx="4539165" cy="63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03632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图像去噪</a:t>
            </a:r>
          </a:p>
        </p:txBody>
      </p:sp>
      <p:sp>
        <p:nvSpPr>
          <p:cNvPr id="3" name="内容占位符 2"/>
          <p:cNvSpPr>
            <a:spLocks noGrp="1"/>
          </p:cNvSpPr>
          <p:nvPr>
            <p:ph idx="1"/>
          </p:nvPr>
        </p:nvSpPr>
        <p:spPr/>
        <p:txBody>
          <a:bodyPr/>
          <a:lstStyle/>
          <a:p>
            <a:r>
              <a:rPr lang="zh-CN" altLang="en-US" dirty="0"/>
              <a:t>图像去噪</a:t>
            </a:r>
            <a:endParaRPr lang="en-US" altLang="zh-CN" dirty="0"/>
          </a:p>
          <a:p>
            <a:pPr lvl="1"/>
            <a:r>
              <a:rPr lang="zh-CN" altLang="en-US" dirty="0"/>
              <a:t>背景知识</a:t>
            </a:r>
            <a:endParaRPr lang="en-US" altLang="zh-CN" dirty="0"/>
          </a:p>
          <a:p>
            <a:pPr lvl="1"/>
            <a:r>
              <a:rPr lang="zh-CN" altLang="en-US" dirty="0"/>
              <a:t>空间域噪声恢复</a:t>
            </a:r>
            <a:endParaRPr lang="en-US" altLang="zh-CN" dirty="0"/>
          </a:p>
          <a:p>
            <a:pPr lvl="1"/>
            <a:r>
              <a:rPr lang="zh-CN" altLang="en-US" dirty="0">
                <a:solidFill>
                  <a:srgbClr val="FF0000"/>
                </a:solidFill>
              </a:rPr>
              <a:t>频率域噪声恢复</a:t>
            </a:r>
          </a:p>
        </p:txBody>
      </p:sp>
    </p:spTree>
    <p:extLst>
      <p:ext uri="{BB962C8B-B14F-4D97-AF65-F5344CB8AC3E}">
        <p14:creationId xmlns:p14="http://schemas.microsoft.com/office/powerpoint/2010/main" val="20565109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循环噪声频域滤波</a:t>
            </a:r>
          </a:p>
        </p:txBody>
      </p:sp>
      <p:sp>
        <p:nvSpPr>
          <p:cNvPr id="3" name="内容占位符 2"/>
          <p:cNvSpPr>
            <a:spLocks noGrp="1"/>
          </p:cNvSpPr>
          <p:nvPr>
            <p:ph idx="1"/>
          </p:nvPr>
        </p:nvSpPr>
        <p:spPr/>
        <p:txBody>
          <a:bodyPr/>
          <a:lstStyle/>
          <a:p>
            <a:pPr>
              <a:lnSpc>
                <a:spcPct val="200000"/>
              </a:lnSpc>
              <a:defRPr/>
            </a:pPr>
            <a:r>
              <a:rPr lang="zh-CN" altLang="en-US" dirty="0"/>
              <a:t>带阻滤波器</a:t>
            </a:r>
            <a:r>
              <a:rPr lang="en-US" altLang="zh-CN" dirty="0"/>
              <a:t>(</a:t>
            </a:r>
            <a:r>
              <a:rPr lang="en-US" altLang="zh-CN" dirty="0" err="1"/>
              <a:t>Bandreject</a:t>
            </a:r>
            <a:r>
              <a:rPr lang="en-US" altLang="zh-CN" dirty="0"/>
              <a:t> Filters)</a:t>
            </a:r>
          </a:p>
          <a:p>
            <a:pPr>
              <a:lnSpc>
                <a:spcPct val="200000"/>
              </a:lnSpc>
              <a:defRPr/>
            </a:pPr>
            <a:r>
              <a:rPr lang="zh-CN" altLang="en-US" dirty="0"/>
              <a:t>带通滤波器</a:t>
            </a:r>
            <a:r>
              <a:rPr lang="en-US" altLang="zh-CN" dirty="0"/>
              <a:t>(</a:t>
            </a:r>
            <a:r>
              <a:rPr lang="en-US" altLang="zh-CN" dirty="0" err="1"/>
              <a:t>Bandpass</a:t>
            </a:r>
            <a:r>
              <a:rPr lang="en-US" altLang="zh-CN" dirty="0"/>
              <a:t> Filters)</a:t>
            </a:r>
          </a:p>
          <a:p>
            <a:pPr>
              <a:lnSpc>
                <a:spcPct val="200000"/>
              </a:lnSpc>
              <a:defRPr/>
            </a:pPr>
            <a:r>
              <a:rPr lang="zh-CN" altLang="en-US" dirty="0"/>
              <a:t>槽口滤波器</a:t>
            </a:r>
            <a:r>
              <a:rPr lang="en-US" altLang="zh-CN" dirty="0"/>
              <a:t>(Notch Filters)</a:t>
            </a:r>
          </a:p>
        </p:txBody>
      </p:sp>
    </p:spTree>
    <p:extLst>
      <p:ext uri="{BB962C8B-B14F-4D97-AF65-F5344CB8AC3E}">
        <p14:creationId xmlns:p14="http://schemas.microsoft.com/office/powerpoint/2010/main" val="18124421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带阻滤波器</a:t>
            </a:r>
          </a:p>
        </p:txBody>
      </p:sp>
      <p:sp>
        <p:nvSpPr>
          <p:cNvPr id="3" name="内容占位符 2"/>
          <p:cNvSpPr>
            <a:spLocks noGrp="1"/>
          </p:cNvSpPr>
          <p:nvPr>
            <p:ph idx="1"/>
          </p:nvPr>
        </p:nvSpPr>
        <p:spPr/>
        <p:txBody>
          <a:bodyPr/>
          <a:lstStyle/>
          <a:p>
            <a:r>
              <a:rPr lang="zh-CN" altLang="en-US" dirty="0"/>
              <a:t>理想带阻滤波器</a:t>
            </a:r>
            <a:endParaRPr lang="en-US" altLang="zh-CN" dirty="0"/>
          </a:p>
          <a:p>
            <a:endParaRPr lang="en-US" altLang="zh-CN" dirty="0"/>
          </a:p>
          <a:p>
            <a:endParaRPr lang="en-US" altLang="zh-CN" dirty="0"/>
          </a:p>
          <a:p>
            <a:endParaRPr lang="en-US" altLang="zh-CN" dirty="0"/>
          </a:p>
          <a:p>
            <a:endParaRPr lang="en-US" altLang="zh-CN" dirty="0"/>
          </a:p>
          <a:p>
            <a:r>
              <a:rPr lang="en-US" altLang="zh-CN" dirty="0"/>
              <a:t>Butterworth</a:t>
            </a:r>
            <a:r>
              <a:rPr lang="zh-CN" altLang="en-US" dirty="0"/>
              <a:t>带阻滤波器</a:t>
            </a:r>
            <a:endParaRPr lang="en-US" altLang="zh-CN" dirty="0"/>
          </a:p>
          <a:p>
            <a:endParaRPr lang="en-US" altLang="zh-CN" dirty="0"/>
          </a:p>
          <a:p>
            <a:endParaRPr lang="en-US" altLang="zh-CN" dirty="0"/>
          </a:p>
          <a:p>
            <a:endParaRPr lang="en-US" altLang="zh-CN" dirty="0"/>
          </a:p>
          <a:p>
            <a:r>
              <a:rPr lang="zh-CN" altLang="en-US" dirty="0"/>
              <a:t>高斯带阻滤波器</a:t>
            </a:r>
          </a:p>
        </p:txBody>
      </p:sp>
      <mc:AlternateContent xmlns:mc="http://schemas.openxmlformats.org/markup-compatibility/2006" xmlns:a14="http://schemas.microsoft.com/office/drawing/2010/main">
        <mc:Choice Requires="a14">
          <p:sp>
            <p:nvSpPr>
              <p:cNvPr id="4" name="矩形 3"/>
              <p:cNvSpPr/>
              <p:nvPr/>
            </p:nvSpPr>
            <p:spPr>
              <a:xfrm>
                <a:off x="2347840" y="1765207"/>
                <a:ext cx="5208797" cy="17939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𝑊</m:t>
                                  </m:r>
                                </m:num>
                                <m:den>
                                  <m:r>
                                    <a:rPr lang="en-US" altLang="zh-CN" b="0" i="1" smtClean="0">
                                      <a:latin typeface="Cambria Math" panose="02040503050406030204" pitchFamily="18" charset="0"/>
                                    </a:rPr>
                                    <m:t>2</m:t>
                                  </m:r>
                                </m:den>
                              </m:f>
                            </m:e>
                            <m:e>
                              <m:r>
                                <a:rPr lang="en-US" altLang="zh-CN" b="0" i="1" smtClean="0">
                                  <a:latin typeface="Cambria Math" panose="02040503050406030204" pitchFamily="18" charset="0"/>
                                </a:rPr>
                                <m:t>0,    </m:t>
                              </m:r>
                              <m:r>
                                <a:rPr lang="en-US" altLang="zh-CN" b="0" i="1" smtClean="0">
                                  <a:latin typeface="Cambria Math" panose="02040503050406030204" pitchFamily="18" charset="0"/>
                                </a:rPr>
                                <m:t>𝑖𝑓</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𝑊</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𝑊</m:t>
                                  </m:r>
                                </m:num>
                                <m:den>
                                  <m:r>
                                    <a:rPr lang="en-US" altLang="zh-CN" b="0" i="1" smtClean="0">
                                      <a:latin typeface="Cambria Math" panose="02040503050406030204" pitchFamily="18" charset="0"/>
                                    </a:rPr>
                                    <m:t>2</m:t>
                                  </m:r>
                                </m:den>
                              </m:f>
                            </m:e>
                            <m:e>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𝑊</m:t>
                                  </m:r>
                                </m:num>
                                <m:den>
                                  <m:r>
                                    <a:rPr lang="en-US" altLang="zh-CN" b="0" i="1" smtClean="0">
                                      <a:latin typeface="Cambria Math" panose="02040503050406030204" pitchFamily="18" charset="0"/>
                                    </a:rPr>
                                    <m:t>2</m:t>
                                  </m:r>
                                </m:den>
                              </m:f>
                            </m:e>
                          </m:eqAr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347840" y="1765207"/>
                <a:ext cx="5208797" cy="179395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083780" y="4057062"/>
                <a:ext cx="3954462" cy="10647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𝑊</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den>
                                  </m:f>
                                </m:e>
                              </m:d>
                            </m:e>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p>
                          </m:sSup>
                        </m:den>
                      </m:f>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083780" y="4057062"/>
                <a:ext cx="3954462" cy="10647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347840" y="5721963"/>
                <a:ext cx="2944440" cy="586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𝑊</m:t>
                              </m:r>
                            </m:den>
                          </m:f>
                        </m:sup>
                      </m:sSup>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347840" y="5721963"/>
                <a:ext cx="2944440" cy="5867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4508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带阻滤波器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56" y="2636017"/>
            <a:ext cx="8497887"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6948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solidFill>
                  <a:srgbClr val="FF0000"/>
                </a:solidFill>
              </a:rPr>
              <a:t>图像恢复的背景</a:t>
            </a:r>
            <a:endParaRPr lang="en-US" altLang="zh-CN" dirty="0">
              <a:solidFill>
                <a:srgbClr val="FF0000"/>
              </a:solidFill>
            </a:endParaRPr>
          </a:p>
          <a:p>
            <a:r>
              <a:rPr lang="zh-CN" altLang="en-US" dirty="0"/>
              <a:t>图像去噪</a:t>
            </a:r>
            <a:endParaRPr lang="en-US" altLang="zh-CN" dirty="0"/>
          </a:p>
          <a:p>
            <a:r>
              <a:rPr lang="zh-CN" altLang="en-US" dirty="0"/>
              <a:t>图像去模糊</a:t>
            </a:r>
            <a:endParaRPr lang="en-US" altLang="zh-CN" dirty="0"/>
          </a:p>
          <a:p>
            <a:r>
              <a:rPr lang="zh-CN" altLang="en-US" dirty="0" smtClean="0"/>
              <a:t>图像</a:t>
            </a:r>
            <a:r>
              <a:rPr lang="zh-CN" altLang="en-US" dirty="0"/>
              <a:t>的几何校正</a:t>
            </a:r>
            <a:endParaRPr lang="en-US" altLang="zh-CN" dirty="0"/>
          </a:p>
          <a:p>
            <a:r>
              <a:rPr lang="zh-CN" altLang="en-US" dirty="0"/>
              <a:t>图像修复</a:t>
            </a:r>
            <a:endParaRPr lang="en-US" altLang="zh-CN" dirty="0"/>
          </a:p>
          <a:p>
            <a:r>
              <a:rPr lang="zh-CN" altLang="en-US" dirty="0"/>
              <a:t>基于压缩感知的图像恢复</a:t>
            </a:r>
          </a:p>
        </p:txBody>
      </p:sp>
    </p:spTree>
    <p:extLst>
      <p:ext uri="{BB962C8B-B14F-4D97-AF65-F5344CB8AC3E}">
        <p14:creationId xmlns:p14="http://schemas.microsoft.com/office/powerpoint/2010/main" val="3403904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带阻滤波器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1443039"/>
            <a:ext cx="7921625" cy="47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71327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带通滤波器</a:t>
            </a:r>
          </a:p>
        </p:txBody>
      </p:sp>
      <p:sp>
        <p:nvSpPr>
          <p:cNvPr id="4" name="Text Box 4"/>
          <p:cNvSpPr txBox="1">
            <a:spLocks noChangeArrowheads="1"/>
          </p:cNvSpPr>
          <p:nvPr/>
        </p:nvSpPr>
        <p:spPr bwMode="auto">
          <a:xfrm>
            <a:off x="565150" y="1243013"/>
            <a:ext cx="547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latin typeface="黑体" panose="02010609060101010101" pitchFamily="49" charset="-122"/>
                <a:ea typeface="黑体" panose="02010609060101010101" pitchFamily="49" charset="-122"/>
              </a:rPr>
              <a:t>带通滤波器与带阻滤波器功能相反</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708275"/>
            <a:ext cx="7345363"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文本框 5"/>
              <p:cNvSpPr txBox="1"/>
              <p:nvPr/>
            </p:nvSpPr>
            <p:spPr>
              <a:xfrm>
                <a:off x="755650" y="2008870"/>
                <a:ext cx="3304902"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𝐻</m:t>
                          </m:r>
                        </m:e>
                        <m:sub>
                          <m:r>
                            <a:rPr lang="en-US" altLang="zh-CN" b="0" i="1" smtClean="0">
                              <a:solidFill>
                                <a:srgbClr val="FF0000"/>
                              </a:solidFill>
                              <a:latin typeface="Cambria Math" panose="02040503050406030204" pitchFamily="18" charset="0"/>
                            </a:rPr>
                            <m:t>𝑏𝑝</m:t>
                          </m:r>
                        </m:sub>
                      </m:sSub>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𝑣</m:t>
                          </m:r>
                        </m:e>
                      </m:d>
                      <m:r>
                        <a:rPr lang="en-US" altLang="zh-CN" b="0" i="1" smtClean="0">
                          <a:solidFill>
                            <a:srgbClr val="FF0000"/>
                          </a:solidFill>
                          <a:latin typeface="Cambria Math" panose="02040503050406030204" pitchFamily="18" charset="0"/>
                        </a:rPr>
                        <m:t>=1−</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𝐻</m:t>
                          </m:r>
                        </m:e>
                        <m:sub>
                          <m:r>
                            <a:rPr lang="en-US" altLang="zh-CN" b="0" i="1" smtClean="0">
                              <a:solidFill>
                                <a:srgbClr val="FF0000"/>
                              </a:solidFill>
                              <a:latin typeface="Cambria Math" panose="02040503050406030204" pitchFamily="18" charset="0"/>
                            </a:rPr>
                            <m:t>𝑏𝑟</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𝑣</m:t>
                      </m:r>
                      <m:r>
                        <a:rPr lang="en-US" altLang="zh-CN" b="0" i="1" smtClean="0">
                          <a:solidFill>
                            <a:srgbClr val="FF0000"/>
                          </a:solidFill>
                          <a:latin typeface="Cambria Math" panose="02040503050406030204" pitchFamily="18" charset="0"/>
                        </a:rPr>
                        <m:t>)</m:t>
                      </m:r>
                    </m:oMath>
                  </m:oMathPara>
                </a14:m>
                <a:endParaRPr lang="zh-CN" altLang="en-US" dirty="0">
                  <a:solidFill>
                    <a:srgbClr val="FF000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55650" y="2008870"/>
                <a:ext cx="3304902" cy="390748"/>
              </a:xfrm>
              <a:prstGeom prst="rect">
                <a:avLst/>
              </a:prstGeom>
              <a:blipFill>
                <a:blip r:embed="rId3"/>
                <a:stretch>
                  <a:fillRect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40152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槽口滤波器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412875"/>
            <a:ext cx="6480175"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24824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槽口滤波器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385" y="1374793"/>
            <a:ext cx="3617290" cy="525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374793"/>
            <a:ext cx="4284662"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23066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t>图像去噪</a:t>
            </a:r>
            <a:endParaRPr lang="en-US" altLang="zh-CN" dirty="0"/>
          </a:p>
          <a:p>
            <a:r>
              <a:rPr lang="zh-CN" altLang="en-US" dirty="0">
                <a:solidFill>
                  <a:srgbClr val="FF0000"/>
                </a:solidFill>
              </a:rPr>
              <a:t>图像去模糊</a:t>
            </a:r>
            <a:endParaRPr lang="en-US" altLang="zh-CN" dirty="0">
              <a:solidFill>
                <a:srgbClr val="FF0000"/>
              </a:solidFill>
            </a:endParaRPr>
          </a:p>
          <a:p>
            <a:r>
              <a:rPr lang="zh-CN" altLang="en-US" dirty="0" smtClean="0"/>
              <a:t>图像</a:t>
            </a:r>
            <a:r>
              <a:rPr lang="zh-CN" altLang="en-US" dirty="0"/>
              <a:t>的几何校正</a:t>
            </a:r>
            <a:endParaRPr lang="en-US" altLang="zh-CN" dirty="0"/>
          </a:p>
          <a:p>
            <a:r>
              <a:rPr lang="zh-CN" altLang="en-US" dirty="0"/>
              <a:t>图像修复</a:t>
            </a:r>
            <a:endParaRPr lang="en-US" altLang="zh-CN" dirty="0"/>
          </a:p>
          <a:p>
            <a:r>
              <a:rPr lang="zh-CN" altLang="en-US" dirty="0"/>
              <a:t>基于压缩感知的图像恢复</a:t>
            </a:r>
          </a:p>
        </p:txBody>
      </p:sp>
    </p:spTree>
    <p:extLst>
      <p:ext uri="{BB962C8B-B14F-4D97-AF65-F5344CB8AC3E}">
        <p14:creationId xmlns:p14="http://schemas.microsoft.com/office/powerpoint/2010/main" val="10395583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图像去模糊</a:t>
            </a:r>
          </a:p>
        </p:txBody>
      </p:sp>
      <p:sp>
        <p:nvSpPr>
          <p:cNvPr id="3" name="内容占位符 2"/>
          <p:cNvSpPr>
            <a:spLocks noGrp="1"/>
          </p:cNvSpPr>
          <p:nvPr>
            <p:ph idx="1"/>
          </p:nvPr>
        </p:nvSpPr>
        <p:spPr/>
        <p:txBody>
          <a:bodyPr/>
          <a:lstStyle/>
          <a:p>
            <a:pPr>
              <a:lnSpc>
                <a:spcPct val="200000"/>
              </a:lnSpc>
            </a:pPr>
            <a:r>
              <a:rPr lang="zh-CN" altLang="en-US" dirty="0">
                <a:solidFill>
                  <a:srgbClr val="FF0000"/>
                </a:solidFill>
              </a:rPr>
              <a:t>线性位置不变降质模型</a:t>
            </a:r>
            <a:endParaRPr lang="en-US" altLang="zh-CN" dirty="0">
              <a:solidFill>
                <a:srgbClr val="FF0000"/>
              </a:solidFill>
            </a:endParaRPr>
          </a:p>
          <a:p>
            <a:pPr>
              <a:lnSpc>
                <a:spcPct val="200000"/>
              </a:lnSpc>
            </a:pPr>
            <a:r>
              <a:rPr lang="zh-CN" altLang="en-US" dirty="0"/>
              <a:t>降质函数估计</a:t>
            </a:r>
            <a:endParaRPr lang="en-US" altLang="zh-CN" dirty="0"/>
          </a:p>
          <a:p>
            <a:pPr>
              <a:lnSpc>
                <a:spcPct val="200000"/>
              </a:lnSpc>
            </a:pPr>
            <a:r>
              <a:rPr lang="zh-CN" altLang="en-US" dirty="0"/>
              <a:t>基于模型进行图像恢复</a:t>
            </a:r>
            <a:endParaRPr lang="en-US" altLang="zh-CN" dirty="0"/>
          </a:p>
          <a:p>
            <a:pPr>
              <a:lnSpc>
                <a:spcPct val="200000"/>
              </a:lnSpc>
            </a:pPr>
            <a:r>
              <a:rPr lang="zh-CN" altLang="en-US" dirty="0"/>
              <a:t>其他方法</a:t>
            </a:r>
          </a:p>
        </p:txBody>
      </p:sp>
    </p:spTree>
    <p:extLst>
      <p:ext uri="{BB962C8B-B14F-4D97-AF65-F5344CB8AC3E}">
        <p14:creationId xmlns:p14="http://schemas.microsoft.com/office/powerpoint/2010/main" val="75660522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线性位置不变降质模型</a:t>
            </a:r>
          </a:p>
        </p:txBody>
      </p:sp>
      <p:sp>
        <p:nvSpPr>
          <p:cNvPr id="3" name="内容占位符 2"/>
          <p:cNvSpPr>
            <a:spLocks noGrp="1"/>
          </p:cNvSpPr>
          <p:nvPr>
            <p:ph idx="1"/>
          </p:nvPr>
        </p:nvSpPr>
        <p:spPr/>
        <p:txBody>
          <a:bodyPr/>
          <a:lstStyle/>
          <a:p>
            <a:r>
              <a:rPr lang="zh-CN" altLang="en-US" dirty="0"/>
              <a:t>降质过程</a:t>
            </a:r>
            <a:endParaRPr lang="en-US" altLang="zh-CN" dirty="0"/>
          </a:p>
          <a:p>
            <a:endParaRPr lang="en-US" altLang="zh-CN" dirty="0"/>
          </a:p>
          <a:p>
            <a:r>
              <a:rPr lang="zh-CN" altLang="en-US" dirty="0"/>
              <a:t>线性系统</a:t>
            </a:r>
            <a:endParaRPr lang="en-US" altLang="zh-CN" dirty="0"/>
          </a:p>
          <a:p>
            <a:endParaRPr lang="en-US" altLang="zh-CN" dirty="0"/>
          </a:p>
          <a:p>
            <a:r>
              <a:rPr lang="zh-CN" altLang="en-US" dirty="0"/>
              <a:t>位置不变系统</a:t>
            </a:r>
            <a:endParaRPr lang="en-US" altLang="zh-CN" dirty="0"/>
          </a:p>
          <a:p>
            <a:endParaRPr lang="en-US" altLang="zh-CN" dirty="0"/>
          </a:p>
          <a:p>
            <a:r>
              <a:rPr lang="zh-CN" altLang="en-US" dirty="0"/>
              <a:t>线型位置不变降质模型</a:t>
            </a:r>
          </a:p>
        </p:txBody>
      </p:sp>
      <mc:AlternateContent xmlns:mc="http://schemas.openxmlformats.org/markup-compatibility/2006" xmlns:a14="http://schemas.microsoft.com/office/drawing/2010/main">
        <mc:Choice Requires="a14">
          <p:sp>
            <p:nvSpPr>
              <p:cNvPr id="4" name="文本框 3"/>
              <p:cNvSpPr txBox="1"/>
              <p:nvPr/>
            </p:nvSpPr>
            <p:spPr>
              <a:xfrm>
                <a:off x="1227908" y="1815737"/>
                <a:ext cx="3840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227908" y="1815737"/>
                <a:ext cx="3840480" cy="369332"/>
              </a:xfrm>
              <a:prstGeom prst="rect">
                <a:avLst/>
              </a:prstGeom>
              <a:blipFill>
                <a:blip r:embed="rId2"/>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27908" y="2673574"/>
                <a:ext cx="60872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𝑎𝐻</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𝑏𝐻</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227908" y="2673574"/>
                <a:ext cx="6087292" cy="369332"/>
              </a:xfrm>
              <a:prstGeom prst="rect">
                <a:avLst/>
              </a:prstGeom>
              <a:blipFill>
                <a:blip r:embed="rId3"/>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567543" y="3569616"/>
                <a:ext cx="3840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567543" y="3569616"/>
                <a:ext cx="3840480" cy="369332"/>
              </a:xfrm>
              <a:prstGeom prst="rect">
                <a:avLst/>
              </a:prstGeom>
              <a:blipFill>
                <a:blip r:embed="rId4"/>
                <a:stretch>
                  <a:fillRect r="-476"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227908" y="4516643"/>
                <a:ext cx="384048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227908" y="4516643"/>
                <a:ext cx="3840480" cy="646331"/>
              </a:xfrm>
              <a:prstGeom prst="rect">
                <a:avLst/>
              </a:prstGeom>
              <a:blipFill>
                <a:blip r:embed="rId5"/>
                <a:stretch>
                  <a:fillRect b="-7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36848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图像去模糊</a:t>
            </a:r>
          </a:p>
        </p:txBody>
      </p:sp>
      <p:sp>
        <p:nvSpPr>
          <p:cNvPr id="3" name="内容占位符 2"/>
          <p:cNvSpPr>
            <a:spLocks noGrp="1"/>
          </p:cNvSpPr>
          <p:nvPr>
            <p:ph idx="1"/>
          </p:nvPr>
        </p:nvSpPr>
        <p:spPr/>
        <p:txBody>
          <a:bodyPr/>
          <a:lstStyle/>
          <a:p>
            <a:pPr>
              <a:lnSpc>
                <a:spcPct val="200000"/>
              </a:lnSpc>
            </a:pPr>
            <a:r>
              <a:rPr lang="zh-CN" altLang="en-US" dirty="0"/>
              <a:t>线性位置不变降质模型</a:t>
            </a:r>
            <a:endParaRPr lang="en-US" altLang="zh-CN" dirty="0"/>
          </a:p>
          <a:p>
            <a:pPr>
              <a:lnSpc>
                <a:spcPct val="200000"/>
              </a:lnSpc>
            </a:pPr>
            <a:r>
              <a:rPr lang="zh-CN" altLang="en-US" dirty="0">
                <a:solidFill>
                  <a:srgbClr val="FF0000"/>
                </a:solidFill>
              </a:rPr>
              <a:t>降质函数估计</a:t>
            </a:r>
            <a:endParaRPr lang="en-US" altLang="zh-CN" dirty="0">
              <a:solidFill>
                <a:srgbClr val="FF0000"/>
              </a:solidFill>
            </a:endParaRPr>
          </a:p>
          <a:p>
            <a:pPr>
              <a:lnSpc>
                <a:spcPct val="200000"/>
              </a:lnSpc>
            </a:pPr>
            <a:r>
              <a:rPr lang="zh-CN" altLang="en-US" dirty="0"/>
              <a:t>基于模型进行图像恢复</a:t>
            </a:r>
            <a:endParaRPr lang="en-US" altLang="zh-CN" dirty="0"/>
          </a:p>
          <a:p>
            <a:pPr>
              <a:lnSpc>
                <a:spcPct val="200000"/>
              </a:lnSpc>
            </a:pPr>
            <a:r>
              <a:rPr lang="zh-CN" altLang="en-US" dirty="0"/>
              <a:t>其他方法</a:t>
            </a:r>
          </a:p>
        </p:txBody>
      </p:sp>
    </p:spTree>
    <p:extLst>
      <p:ext uri="{BB962C8B-B14F-4D97-AF65-F5344CB8AC3E}">
        <p14:creationId xmlns:p14="http://schemas.microsoft.com/office/powerpoint/2010/main" val="318206158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估计降质函数</a:t>
            </a:r>
          </a:p>
        </p:txBody>
      </p:sp>
      <p:sp>
        <p:nvSpPr>
          <p:cNvPr id="3" name="内容占位符 2"/>
          <p:cNvSpPr>
            <a:spLocks noGrp="1"/>
          </p:cNvSpPr>
          <p:nvPr>
            <p:ph idx="1"/>
          </p:nvPr>
        </p:nvSpPr>
        <p:spPr/>
        <p:txBody>
          <a:bodyPr/>
          <a:lstStyle/>
          <a:p>
            <a:pPr>
              <a:lnSpc>
                <a:spcPct val="200000"/>
              </a:lnSpc>
              <a:buClr>
                <a:schemeClr val="tx1"/>
              </a:buClr>
              <a:defRPr/>
            </a:pPr>
            <a:r>
              <a:rPr lang="zh-CN" altLang="en-US" dirty="0"/>
              <a:t>通过观测图像估计</a:t>
            </a:r>
            <a:r>
              <a:rPr lang="en-US" altLang="zh-CN" dirty="0"/>
              <a:t>(Estimation by Image Observation)</a:t>
            </a:r>
          </a:p>
          <a:p>
            <a:pPr>
              <a:lnSpc>
                <a:spcPct val="200000"/>
              </a:lnSpc>
              <a:buClr>
                <a:schemeClr val="tx1"/>
              </a:buClr>
              <a:defRPr/>
            </a:pPr>
            <a:r>
              <a:rPr lang="zh-CN" altLang="en-US" dirty="0"/>
              <a:t>通过实验估计</a:t>
            </a:r>
            <a:r>
              <a:rPr lang="en-US" altLang="zh-CN" dirty="0"/>
              <a:t>(Estimation by Experimentation)</a:t>
            </a:r>
          </a:p>
          <a:p>
            <a:pPr>
              <a:lnSpc>
                <a:spcPct val="200000"/>
              </a:lnSpc>
              <a:buClr>
                <a:schemeClr val="tx1"/>
              </a:buClr>
              <a:defRPr/>
            </a:pPr>
            <a:r>
              <a:rPr lang="zh-CN" altLang="en-US" dirty="0"/>
              <a:t>通过数学建模估计</a:t>
            </a:r>
            <a:r>
              <a:rPr lang="en-US" altLang="zh-CN" dirty="0"/>
              <a:t>(Estimation by Modeling)</a:t>
            </a:r>
          </a:p>
          <a:p>
            <a:endParaRPr lang="zh-CN" altLang="en-US" dirty="0"/>
          </a:p>
        </p:txBody>
      </p:sp>
    </p:spTree>
    <p:extLst>
      <p:ext uri="{BB962C8B-B14F-4D97-AF65-F5344CB8AC3E}">
        <p14:creationId xmlns:p14="http://schemas.microsoft.com/office/powerpoint/2010/main" val="304105752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估计降质函数</a:t>
            </a:r>
          </a:p>
        </p:txBody>
      </p:sp>
      <p:sp>
        <p:nvSpPr>
          <p:cNvPr id="3" name="内容占位符 2"/>
          <p:cNvSpPr>
            <a:spLocks noGrp="1"/>
          </p:cNvSpPr>
          <p:nvPr>
            <p:ph idx="1"/>
          </p:nvPr>
        </p:nvSpPr>
        <p:spPr/>
        <p:txBody>
          <a:bodyPr/>
          <a:lstStyle/>
          <a:p>
            <a:r>
              <a:rPr lang="zh-CN" altLang="en-US" dirty="0" smtClean="0"/>
              <a:t>观测</a:t>
            </a:r>
            <a:r>
              <a:rPr lang="zh-CN" altLang="en-US" dirty="0"/>
              <a:t>图像</a:t>
            </a:r>
            <a:r>
              <a:rPr lang="zh-CN" altLang="en-US" dirty="0" smtClean="0"/>
              <a:t>估计</a:t>
            </a:r>
            <a:endParaRPr lang="en-US" altLang="zh-CN" dirty="0" smtClean="0"/>
          </a:p>
          <a:p>
            <a:pPr lvl="1"/>
            <a:r>
              <a:rPr lang="zh-CN" altLang="en-US" dirty="0" smtClean="0"/>
              <a:t>见微知著：选取局部高对比度区域进行恢复处理，然后基于处理前后的图像区域、计算得到降质函数；再根据位置不变特性，推广到全图</a:t>
            </a:r>
            <a:endParaRPr lang="en-US" altLang="zh-CN" dirty="0" smtClean="0"/>
          </a:p>
          <a:p>
            <a:r>
              <a:rPr lang="zh-CN" altLang="en-US" dirty="0" smtClean="0"/>
              <a:t>试验估计</a:t>
            </a:r>
            <a:endParaRPr lang="en-US" altLang="zh-CN" dirty="0"/>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322" y="3388445"/>
            <a:ext cx="7777163"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79710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图像恢复的背景</a:t>
            </a:r>
          </a:p>
        </p:txBody>
      </p:sp>
      <p:sp>
        <p:nvSpPr>
          <p:cNvPr id="3" name="内容占位符 2"/>
          <p:cNvSpPr>
            <a:spLocks noGrp="1"/>
          </p:cNvSpPr>
          <p:nvPr>
            <p:ph idx="1"/>
          </p:nvPr>
        </p:nvSpPr>
        <p:spPr/>
        <p:txBody>
          <a:bodyPr/>
          <a:lstStyle/>
          <a:p>
            <a:pPr>
              <a:lnSpc>
                <a:spcPct val="150000"/>
              </a:lnSpc>
              <a:buClr>
                <a:srgbClr val="0070C0"/>
              </a:buClr>
              <a:defRPr/>
            </a:pPr>
            <a:r>
              <a:rPr lang="zh-CN" altLang="en-US" dirty="0"/>
              <a:t>数字图象恢复与增强的目的类似，也是旨在改善图象的</a:t>
            </a:r>
            <a:r>
              <a:rPr lang="zh-CN" altLang="en-US" dirty="0" smtClean="0"/>
              <a:t>质量。</a:t>
            </a:r>
            <a:endParaRPr lang="en-US" altLang="zh-CN" dirty="0" smtClean="0"/>
          </a:p>
          <a:p>
            <a:pPr>
              <a:lnSpc>
                <a:spcPct val="150000"/>
              </a:lnSpc>
              <a:buClr>
                <a:srgbClr val="0070C0"/>
              </a:buClr>
              <a:defRPr/>
            </a:pPr>
            <a:r>
              <a:rPr lang="zh-CN" altLang="en-US" dirty="0" smtClean="0"/>
              <a:t>但是，图像恢复</a:t>
            </a:r>
            <a:r>
              <a:rPr lang="zh-CN" altLang="en-US" dirty="0"/>
              <a:t>是力求保持图象的本来面目，即以</a:t>
            </a:r>
            <a:r>
              <a:rPr lang="zh-CN" altLang="en-US" dirty="0">
                <a:solidFill>
                  <a:srgbClr val="FF0000"/>
                </a:solidFill>
              </a:rPr>
              <a:t>保真原则</a:t>
            </a:r>
            <a:r>
              <a:rPr lang="zh-CN" altLang="en-US" dirty="0"/>
              <a:t>为其前提，这是区别于增强的基本不同点</a:t>
            </a:r>
            <a:r>
              <a:rPr lang="zh-CN" altLang="en-US" dirty="0" smtClean="0"/>
              <a:t>。</a:t>
            </a:r>
            <a:endParaRPr lang="en-US" altLang="zh-CN" dirty="0" smtClean="0"/>
          </a:p>
          <a:p>
            <a:pPr>
              <a:lnSpc>
                <a:spcPct val="150000"/>
              </a:lnSpc>
              <a:buClr>
                <a:srgbClr val="0070C0"/>
              </a:buClr>
              <a:defRPr/>
            </a:pPr>
            <a:r>
              <a:rPr lang="zh-CN" altLang="en-US" dirty="0" smtClean="0"/>
              <a:t>恢复时，需要了解</a:t>
            </a:r>
            <a:r>
              <a:rPr lang="zh-CN" altLang="en-US" dirty="0"/>
              <a:t>图象质量下降的物理过程，找出或估计其物理模型</a:t>
            </a:r>
            <a:r>
              <a:rPr lang="zh-CN" altLang="en-US" dirty="0" smtClean="0"/>
              <a:t>。</a:t>
            </a:r>
            <a:endParaRPr lang="en-US" altLang="zh-CN" dirty="0" smtClean="0"/>
          </a:p>
          <a:p>
            <a:pPr>
              <a:lnSpc>
                <a:spcPct val="150000"/>
              </a:lnSpc>
              <a:buClr>
                <a:srgbClr val="0070C0"/>
              </a:buClr>
              <a:defRPr/>
            </a:pPr>
            <a:r>
              <a:rPr lang="zh-CN" altLang="en-US" dirty="0" smtClean="0"/>
              <a:t>恢复</a:t>
            </a:r>
            <a:r>
              <a:rPr lang="zh-CN" altLang="en-US" dirty="0"/>
              <a:t>的过程就是沿着质量下降的逆过程来重现原始</a:t>
            </a:r>
            <a:r>
              <a:rPr lang="zh-CN" altLang="en-US" dirty="0" smtClean="0"/>
              <a:t>图象。</a:t>
            </a:r>
            <a:endParaRPr lang="en-US" altLang="zh-CN" dirty="0"/>
          </a:p>
        </p:txBody>
      </p:sp>
    </p:spTree>
    <p:extLst>
      <p:ext uri="{BB962C8B-B14F-4D97-AF65-F5344CB8AC3E}">
        <p14:creationId xmlns:p14="http://schemas.microsoft.com/office/powerpoint/2010/main" val="125593893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估计降质函数</a:t>
            </a:r>
          </a:p>
        </p:txBody>
      </p:sp>
      <p:sp>
        <p:nvSpPr>
          <p:cNvPr id="3" name="内容占位符 2"/>
          <p:cNvSpPr>
            <a:spLocks noGrp="1"/>
          </p:cNvSpPr>
          <p:nvPr>
            <p:ph idx="1"/>
          </p:nvPr>
        </p:nvSpPr>
        <p:spPr/>
        <p:txBody>
          <a:bodyPr/>
          <a:lstStyle/>
          <a:p>
            <a:r>
              <a:rPr lang="zh-CN" altLang="en-US" dirty="0"/>
              <a:t>数学建模估计</a:t>
            </a:r>
            <a:r>
              <a:rPr lang="en-US" altLang="zh-CN" dirty="0"/>
              <a:t>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129" y="1882511"/>
            <a:ext cx="5483651" cy="437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2482770" y="6198384"/>
                <a:ext cx="4529974"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e>
                              </m:d>
                            </m:e>
                            <m:sup>
                              <m:r>
                                <a:rPr lang="en-US" altLang="zh-CN" b="0" i="1" smtClean="0">
                                  <a:latin typeface="Cambria Math" panose="02040503050406030204" pitchFamily="18" charset="0"/>
                                </a:rPr>
                                <m:t>5/6</m:t>
                              </m:r>
                            </m:sup>
                          </m:sSup>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482770" y="6198384"/>
                <a:ext cx="4529974" cy="47070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39734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估计降质函数</a:t>
            </a:r>
          </a:p>
        </p:txBody>
      </p:sp>
      <p:sp>
        <p:nvSpPr>
          <p:cNvPr id="3" name="内容占位符 2"/>
          <p:cNvSpPr>
            <a:spLocks noGrp="1"/>
          </p:cNvSpPr>
          <p:nvPr>
            <p:ph idx="1"/>
          </p:nvPr>
        </p:nvSpPr>
        <p:spPr>
          <a:xfrm>
            <a:off x="566738" y="1341441"/>
            <a:ext cx="8001000" cy="487360"/>
          </a:xfrm>
        </p:spPr>
        <p:txBody>
          <a:bodyPr/>
          <a:lstStyle/>
          <a:p>
            <a:pPr>
              <a:defRPr/>
            </a:pPr>
            <a:r>
              <a:rPr lang="zh-CN" altLang="en-US" dirty="0"/>
              <a:t>从基本原理推导数学模型</a:t>
            </a:r>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22737"/>
          <a:stretch/>
        </p:blipFill>
        <p:spPr bwMode="auto">
          <a:xfrm>
            <a:off x="1354126" y="3425879"/>
            <a:ext cx="6449570" cy="318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1293140" y="2742919"/>
                <a:ext cx="6510556" cy="521361"/>
              </a:xfrm>
              <a:prstGeom prst="rect">
                <a:avLst/>
              </a:prstGeom>
              <a:noFill/>
            </p:spPr>
            <p:txBody>
              <a:bodyPr wrap="square" rtlCol="0">
                <a:spAutoFit/>
              </a:bodyPr>
              <a:lstStyle/>
              <a:p>
                <a:r>
                  <a:rPr lang="zh-CN" altLang="en-US" b="0" dirty="0" smtClean="0"/>
                  <a:t>对应</a:t>
                </a:r>
                <a14:m>
                  <m:oMath xmlns:m="http://schemas.openxmlformats.org/officeDocument/2006/math">
                    <m:r>
                      <a:rPr lang="zh-CN" altLang="en-US" i="1">
                        <a:latin typeface="Cambria Math" panose="02040503050406030204" pitchFamily="18" charset="0"/>
                      </a:rPr>
                      <m:t>系统函数：</m:t>
                    </m:r>
                    <m:r>
                      <a:rPr lang="zh-CN" altLang="en-US" i="1">
                        <a:latin typeface="Cambria Math" panose="02040503050406030204" pitchFamily="18" charset="0"/>
                      </a:rPr>
                      <m:t> </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𝑢𝑎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𝑣𝑏</m:t>
                        </m:r>
                        <m:r>
                          <a:rPr lang="en-US" altLang="zh-CN" b="0" i="1" smtClean="0">
                            <a:latin typeface="Cambria Math" panose="02040503050406030204" pitchFamily="18" charset="0"/>
                          </a:rPr>
                          <m:t>)</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𝑣𝑏</m:t>
                                </m:r>
                              </m:e>
                            </m:d>
                          </m:e>
                        </m:d>
                      </m:e>
                    </m:func>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𝑢𝑎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𝑣𝑏</m:t>
                        </m:r>
                        <m:r>
                          <a:rPr lang="en-US" altLang="zh-CN" b="0" i="1" smtClean="0">
                            <a:latin typeface="Cambria Math" panose="02040503050406030204" pitchFamily="18" charset="0"/>
                          </a:rPr>
                          <m:t>)</m:t>
                        </m:r>
                      </m:sup>
                    </m:sSup>
                  </m:oMath>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293140" y="2742919"/>
                <a:ext cx="6510556" cy="521361"/>
              </a:xfrm>
              <a:prstGeom prst="rect">
                <a:avLst/>
              </a:prstGeom>
              <a:blipFill>
                <a:blip r:embed="rId4"/>
                <a:stretch>
                  <a:fillRect l="-749" b="-7059"/>
                </a:stretch>
              </a:blipFill>
            </p:spPr>
            <p:txBody>
              <a:bodyPr/>
              <a:lstStyle/>
              <a:p>
                <a:r>
                  <a:rPr lang="zh-CN" altLang="en-US">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195034232"/>
              </p:ext>
            </p:extLst>
          </p:nvPr>
        </p:nvGraphicFramePr>
        <p:xfrm>
          <a:off x="1455767" y="1920299"/>
          <a:ext cx="3515942" cy="537732"/>
        </p:xfrm>
        <a:graphic>
          <a:graphicData uri="http://schemas.openxmlformats.org/presentationml/2006/ole">
            <mc:AlternateContent xmlns:mc="http://schemas.openxmlformats.org/markup-compatibility/2006">
              <mc:Choice xmlns:v="urn:schemas-microsoft-com:vml" Requires="v">
                <p:oleObj spid="_x0000_s10294" name="Equation" r:id="rId5" imgW="2158920" imgH="330120" progId="Equation.DSMT4">
                  <p:embed/>
                </p:oleObj>
              </mc:Choice>
              <mc:Fallback>
                <p:oleObj name="Equation" r:id="rId5" imgW="2158920" imgH="330120" progId="Equation.DSMT4">
                  <p:embed/>
                  <p:pic>
                    <p:nvPicPr>
                      <p:cNvPr id="5632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767" y="1920299"/>
                        <a:ext cx="3515942" cy="53773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7" name="矩形 6"/>
              <p:cNvSpPr/>
              <p:nvPr/>
            </p:nvSpPr>
            <p:spPr>
              <a:xfrm>
                <a:off x="4852312" y="1895310"/>
                <a:ext cx="2951384" cy="616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，其中</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𝑎𝑡</m:t>
                          </m:r>
                        </m:num>
                        <m:den>
                          <m:r>
                            <a:rPr lang="en-US" altLang="zh-CN" i="1">
                              <a:latin typeface="Cambria Math" panose="02040503050406030204" pitchFamily="18" charset="0"/>
                            </a:rPr>
                            <m:t>𝑇</m:t>
                          </m:r>
                        </m:den>
                      </m:f>
                      <m:r>
                        <a:rPr lang="en-US" altLang="zh-CN" i="1">
                          <a:latin typeface="Cambria Math" panose="02040503050406030204" pitchFamily="18" charset="0"/>
                        </a:rPr>
                        <m:t>, </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𝑏𝑡</m:t>
                          </m:r>
                        </m:num>
                        <m:den>
                          <m:r>
                            <a:rPr lang="en-US" altLang="zh-CN" i="1">
                              <a:latin typeface="Cambria Math" panose="02040503050406030204" pitchFamily="18" charset="0"/>
                            </a:rPr>
                            <m:t>𝑇</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852312" y="1895310"/>
                <a:ext cx="2951384" cy="61645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805218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图像去模糊</a:t>
            </a:r>
          </a:p>
        </p:txBody>
      </p:sp>
      <p:sp>
        <p:nvSpPr>
          <p:cNvPr id="3" name="内容占位符 2"/>
          <p:cNvSpPr>
            <a:spLocks noGrp="1"/>
          </p:cNvSpPr>
          <p:nvPr>
            <p:ph idx="1"/>
          </p:nvPr>
        </p:nvSpPr>
        <p:spPr/>
        <p:txBody>
          <a:bodyPr/>
          <a:lstStyle/>
          <a:p>
            <a:pPr>
              <a:lnSpc>
                <a:spcPct val="200000"/>
              </a:lnSpc>
            </a:pPr>
            <a:r>
              <a:rPr lang="zh-CN" altLang="en-US" dirty="0"/>
              <a:t>线性位置不变降质模型</a:t>
            </a:r>
            <a:endParaRPr lang="en-US" altLang="zh-CN" dirty="0"/>
          </a:p>
          <a:p>
            <a:pPr>
              <a:lnSpc>
                <a:spcPct val="200000"/>
              </a:lnSpc>
            </a:pPr>
            <a:r>
              <a:rPr lang="zh-CN" altLang="en-US" dirty="0"/>
              <a:t>降质函数估计</a:t>
            </a:r>
            <a:endParaRPr lang="en-US" altLang="zh-CN" dirty="0"/>
          </a:p>
          <a:p>
            <a:pPr>
              <a:lnSpc>
                <a:spcPct val="200000"/>
              </a:lnSpc>
            </a:pPr>
            <a:r>
              <a:rPr lang="zh-CN" altLang="en-US" dirty="0">
                <a:solidFill>
                  <a:srgbClr val="FF0000"/>
                </a:solidFill>
              </a:rPr>
              <a:t>基于模型进行图像恢复</a:t>
            </a:r>
            <a:endParaRPr lang="en-US" altLang="zh-CN" dirty="0">
              <a:solidFill>
                <a:srgbClr val="FF0000"/>
              </a:solidFill>
            </a:endParaRPr>
          </a:p>
          <a:p>
            <a:pPr>
              <a:lnSpc>
                <a:spcPct val="200000"/>
              </a:lnSpc>
            </a:pPr>
            <a:r>
              <a:rPr lang="zh-CN" altLang="en-US" dirty="0"/>
              <a:t>其他方法</a:t>
            </a:r>
          </a:p>
        </p:txBody>
      </p:sp>
    </p:spTree>
    <p:extLst>
      <p:ext uri="{BB962C8B-B14F-4D97-AF65-F5344CB8AC3E}">
        <p14:creationId xmlns:p14="http://schemas.microsoft.com/office/powerpoint/2010/main" val="267196780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逆滤波</a:t>
            </a:r>
          </a:p>
        </p:txBody>
      </p:sp>
      <p:sp>
        <p:nvSpPr>
          <p:cNvPr id="3" name="内容占位符 2"/>
          <p:cNvSpPr>
            <a:spLocks noGrp="1"/>
          </p:cNvSpPr>
          <p:nvPr>
            <p:ph idx="1"/>
          </p:nvPr>
        </p:nvSpPr>
        <p:spPr/>
        <p:txBody>
          <a:bodyPr/>
          <a:lstStyle/>
          <a:p>
            <a:pPr>
              <a:lnSpc>
                <a:spcPct val="130000"/>
              </a:lnSpc>
            </a:pPr>
            <a:r>
              <a:rPr lang="zh-CN" altLang="en-US" dirty="0"/>
              <a:t>最简单且粗糙的恢复方法</a:t>
            </a:r>
            <a:endParaRPr lang="en-US" altLang="zh-CN" dirty="0"/>
          </a:p>
          <a:p>
            <a:pPr>
              <a:lnSpc>
                <a:spcPct val="150000"/>
              </a:lnSpc>
            </a:pPr>
            <a:r>
              <a:rPr lang="zh-CN" altLang="en-US" dirty="0"/>
              <a:t>降质图像频谱直接除以降质函数：</a:t>
            </a:r>
            <a:endParaRPr lang="en-US" altLang="zh-CN" dirty="0"/>
          </a:p>
          <a:p>
            <a:pPr>
              <a:lnSpc>
                <a:spcPct val="150000"/>
              </a:lnSpc>
            </a:pPr>
            <a:endParaRPr lang="en-US" altLang="zh-CN" dirty="0"/>
          </a:p>
          <a:p>
            <a:pPr>
              <a:lnSpc>
                <a:spcPct val="130000"/>
              </a:lnSpc>
            </a:pPr>
            <a:r>
              <a:rPr lang="zh-CN" altLang="en-US" dirty="0" smtClean="0"/>
              <a:t>即使</a:t>
            </a:r>
            <a:r>
              <a:rPr lang="zh-CN" altLang="en-US" dirty="0"/>
              <a:t>得到降质函数，难以精确重建</a:t>
            </a:r>
            <a:endParaRPr lang="en-US" altLang="zh-CN" dirty="0"/>
          </a:p>
          <a:p>
            <a:pPr>
              <a:lnSpc>
                <a:spcPct val="130000"/>
              </a:lnSpc>
            </a:pPr>
            <a:r>
              <a:rPr lang="zh-CN" altLang="en-US" dirty="0"/>
              <a:t>解决方法：限制频谱</a:t>
            </a:r>
            <a:r>
              <a:rPr lang="zh-CN" altLang="en-US" dirty="0" smtClean="0"/>
              <a:t>范围</a:t>
            </a:r>
            <a:endParaRPr lang="en-US" altLang="zh-CN" dirty="0" smtClean="0"/>
          </a:p>
          <a:p>
            <a:pPr lvl="1">
              <a:lnSpc>
                <a:spcPct val="130000"/>
              </a:lnSpc>
            </a:pPr>
            <a:r>
              <a:rPr lang="zh-CN" altLang="en-US" dirty="0" smtClean="0"/>
              <a:t>通过施加一个低通滤波器实现</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148209" y="2488887"/>
                <a:ext cx="6505303" cy="669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num>
                        <m:den>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den>
                      </m:f>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num>
                        <m:den>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den>
                      </m:f>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148209" y="2488887"/>
                <a:ext cx="6505303" cy="669094"/>
              </a:xfrm>
              <a:prstGeom prst="rect">
                <a:avLst/>
              </a:prstGeom>
              <a:blipFill>
                <a:blip r:embed="rId2"/>
                <a:stretch>
                  <a:fillRect/>
                </a:stretch>
              </a:blipFill>
            </p:spPr>
            <p:txBody>
              <a:bodyPr/>
              <a:lstStyle/>
              <a:p>
                <a:r>
                  <a:rPr lang="zh-CN" altLang="en-US">
                    <a:noFill/>
                  </a:rPr>
                  <a:t> </a:t>
                </a:r>
              </a:p>
            </p:txBody>
          </p:sp>
        </mc:Fallback>
      </mc:AlternateContent>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49895"/>
          <a:stretch/>
        </p:blipFill>
        <p:spPr bwMode="auto">
          <a:xfrm>
            <a:off x="272004" y="4738809"/>
            <a:ext cx="4837866" cy="193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0259" t="50443"/>
          <a:stretch/>
        </p:blipFill>
        <p:spPr bwMode="auto">
          <a:xfrm>
            <a:off x="5109870" y="4762789"/>
            <a:ext cx="3852000" cy="190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17672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最小均方误差（维纳）滤波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40"/>
                <a:ext cx="8270637" cy="4967287"/>
              </a:xfrm>
            </p:spPr>
            <p:txBody>
              <a:bodyPr/>
              <a:lstStyle/>
              <a:p>
                <a:r>
                  <a:rPr lang="zh-CN" altLang="en-US" dirty="0" smtClean="0"/>
                  <a:t>假设：图像和噪声都是随机变量，系统函数</a:t>
                </a:r>
                <a14:m>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oMath>
                </a14:m>
                <a:r>
                  <a:rPr lang="zh-CN" altLang="en-US" dirty="0" smtClean="0"/>
                  <a:t>已知</a:t>
                </a:r>
                <a:endParaRPr lang="en-US" altLang="zh-CN" dirty="0" smtClean="0"/>
              </a:p>
              <a:p>
                <a:r>
                  <a:rPr lang="zh-CN" altLang="en-US" dirty="0" smtClean="0"/>
                  <a:t>目标：寻找未污染图像</a:t>
                </a:r>
                <a14:m>
                  <m:oMath xmlns:m="http://schemas.openxmlformats.org/officeDocument/2006/math">
                    <m:r>
                      <a:rPr lang="en-US" altLang="zh-CN" i="1">
                        <a:latin typeface="Cambria Math" panose="02040503050406030204" pitchFamily="18" charset="0"/>
                      </a:rPr>
                      <m:t>𝑓</m:t>
                    </m:r>
                  </m:oMath>
                </a14:m>
                <a:r>
                  <a:rPr lang="zh-CN" altLang="en-US" dirty="0" smtClean="0"/>
                  <a:t>的一个估计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oMath>
                </a14:m>
                <a:r>
                  <a:rPr lang="zh-CN" altLang="en-US" dirty="0" smtClean="0"/>
                  <a:t>，使得它们的均方误差最小，即</a:t>
                </a:r>
                <a:endParaRPr lang="en-US" altLang="zh-CN" dirty="0" smtClean="0"/>
              </a:p>
              <a:p>
                <a:endParaRPr lang="en-US" altLang="zh-CN" dirty="0"/>
              </a:p>
              <a:p>
                <a:pPr>
                  <a:spcBef>
                    <a:spcPts val="3000"/>
                  </a:spcBef>
                </a:pPr>
                <a:r>
                  <a:rPr lang="zh-CN" altLang="en-US" dirty="0" smtClean="0"/>
                  <a:t>当已知信号和噪声功率谱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𝑓</m:t>
                        </m:r>
                      </m:sub>
                    </m:sSub>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和</m:t>
                        </m:r>
                        <m:r>
                          <a:rPr lang="en-US" altLang="zh-CN" i="1">
                            <a:latin typeface="Cambria Math" panose="02040503050406030204" pitchFamily="18" charset="0"/>
                          </a:rPr>
                          <m:t>𝑆</m:t>
                        </m:r>
                      </m:e>
                      <m:sub>
                        <m:r>
                          <a:rPr lang="en-US" altLang="zh-CN" i="1">
                            <a:latin typeface="Cambria Math" panose="02040503050406030204" pitchFamily="18" charset="0"/>
                          </a:rPr>
                          <m:t>𝜂</m:t>
                        </m:r>
                      </m:sub>
                    </m:sSub>
                  </m:oMath>
                </a14:m>
                <a:r>
                  <a:rPr lang="zh-CN" altLang="en-US" dirty="0" smtClean="0"/>
                  <a:t>时，可得：</a:t>
                </a:r>
                <a:endParaRPr lang="en-US" altLang="zh-CN" dirty="0" smtClean="0"/>
              </a:p>
              <a:p>
                <a:endParaRPr lang="en-US" altLang="zh-CN" dirty="0"/>
              </a:p>
              <a:p>
                <a:endParaRPr lang="en-US" altLang="zh-CN" dirty="0" smtClean="0"/>
              </a:p>
              <a:p>
                <a:endParaRPr lang="en-US" altLang="zh-CN" dirty="0"/>
              </a:p>
              <a:p>
                <a:r>
                  <a:rPr lang="zh-CN" altLang="en-US" dirty="0" smtClean="0"/>
                  <a:t>当</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𝜂</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𝑓</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den>
                    </m:f>
                  </m:oMath>
                </a14:m>
                <a:r>
                  <a:rPr lang="en-US" altLang="zh-CN" dirty="0"/>
                  <a:t> </a:t>
                </a:r>
                <a14:m>
                  <m:oMath xmlns:m="http://schemas.openxmlformats.org/officeDocument/2006/math">
                    <m:r>
                      <a:rPr lang="en-US" altLang="zh-CN" sz="2000" i="1" dirty="0" smtClean="0">
                        <a:latin typeface="Cambria Math" panose="02040503050406030204" pitchFamily="18" charset="0"/>
                      </a:rPr>
                      <m:t>=</m:t>
                    </m:r>
                    <m:r>
                      <a:rPr lang="en-US" altLang="zh-CN" sz="2000" i="1">
                        <a:latin typeface="Cambria Math" panose="02040503050406030204" pitchFamily="18" charset="0"/>
                      </a:rPr>
                      <m:t>𝐾</m:t>
                    </m:r>
                  </m:oMath>
                </a14:m>
                <a:r>
                  <a:rPr lang="zh-CN" altLang="en-US" dirty="0" smtClean="0"/>
                  <a:t>时，</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40"/>
                <a:ext cx="8270637" cy="4967287"/>
              </a:xfrm>
              <a:blipFill>
                <a:blip r:embed="rId2"/>
                <a:stretch>
                  <a:fillRect l="-1032" t="-1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809010" y="2632897"/>
                <a:ext cx="2573382" cy="585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809010" y="2632897"/>
                <a:ext cx="2573382" cy="5850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579942" y="3946617"/>
                <a:ext cx="6389225" cy="12262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e>
                                  </m:d>
                                </m:e>
                                <m:sup>
                                  <m:r>
                                    <a:rPr lang="en-US" altLang="zh-CN" sz="2000" b="0" i="1" smtClean="0">
                                      <a:latin typeface="Cambria Math" panose="02040503050406030204" pitchFamily="18" charset="0"/>
                                    </a:rPr>
                                    <m:t>2</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𝜂</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𝑓</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den>
                              </m:f>
                            </m:den>
                          </m:f>
                        </m:e>
                      </m:d>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579942" y="3946617"/>
                <a:ext cx="6389225" cy="12262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579942" y="5823106"/>
                <a:ext cx="5587760" cy="78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𝐹</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e>
                                  </m:d>
                                </m:e>
                                <m:sup>
                                  <m:r>
                                    <a:rPr lang="en-US" altLang="zh-CN" sz="2000" b="0" i="1" smtClean="0">
                                      <a:latin typeface="Cambria Math" panose="02040503050406030204" pitchFamily="18" charset="0"/>
                                    </a:rPr>
                                    <m:t>2</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den>
                          </m:f>
                        </m:e>
                      </m:d>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579942" y="5823106"/>
                <a:ext cx="5587760" cy="78669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623634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维纳滤波结果对比</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2114428"/>
            <a:ext cx="7993062"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23991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4299C8A-5BBB-4DC5-8432-4B23AA71B20B}"/>
              </a:ext>
            </a:extLst>
          </p:cNvPr>
          <p:cNvSpPr>
            <a:spLocks noGrp="1"/>
          </p:cNvSpPr>
          <p:nvPr>
            <p:ph type="title"/>
          </p:nvPr>
        </p:nvSpPr>
        <p:spPr/>
        <p:txBody>
          <a:bodyPr/>
          <a:lstStyle/>
          <a:p>
            <a:r>
              <a:rPr lang="zh-CN" altLang="en-US" dirty="0"/>
              <a:t>维纳滤波结果对比</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384" y="1341440"/>
            <a:ext cx="4441232" cy="532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36118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约束最小二乘滤波</a:t>
            </a:r>
            <a:endParaRPr lang="zh-CN" altLang="en-US" dirty="0"/>
          </a:p>
        </p:txBody>
      </p:sp>
      <p:sp>
        <p:nvSpPr>
          <p:cNvPr id="3" name="内容占位符 2"/>
          <p:cNvSpPr>
            <a:spLocks noGrp="1"/>
          </p:cNvSpPr>
          <p:nvPr>
            <p:ph idx="1"/>
          </p:nvPr>
        </p:nvSpPr>
        <p:spPr>
          <a:xfrm>
            <a:off x="566738" y="1341441"/>
            <a:ext cx="8001000" cy="1620982"/>
          </a:xfrm>
        </p:spPr>
        <p:txBody>
          <a:bodyPr/>
          <a:lstStyle/>
          <a:p>
            <a:r>
              <a:rPr lang="zh-CN" altLang="en-US" dirty="0"/>
              <a:t>与维纳滤波相比</a:t>
            </a:r>
            <a:endParaRPr lang="en-US" altLang="zh-CN" dirty="0"/>
          </a:p>
          <a:p>
            <a:pPr lvl="1"/>
            <a:r>
              <a:rPr lang="zh-CN" altLang="en-US" dirty="0"/>
              <a:t>不需要知道信号和噪声的频谱，仅需知道噪声的均值和方差</a:t>
            </a:r>
            <a:endParaRPr lang="en-US" altLang="zh-CN" dirty="0"/>
          </a:p>
          <a:p>
            <a:pPr lvl="1"/>
            <a:r>
              <a:rPr lang="zh-CN" altLang="en-US" dirty="0"/>
              <a:t>维纳滤波的最优是平均意义上的，代数法是针对每一幅具体的图像</a:t>
            </a:r>
          </a:p>
        </p:txBody>
      </p:sp>
      <mc:AlternateContent xmlns:mc="http://schemas.openxmlformats.org/markup-compatibility/2006" xmlns:a14="http://schemas.microsoft.com/office/drawing/2010/main">
        <mc:Choice Requires="a14">
          <p:sp>
            <p:nvSpPr>
              <p:cNvPr id="4" name="文本框 3"/>
              <p:cNvSpPr txBox="1"/>
              <p:nvPr/>
            </p:nvSpPr>
            <p:spPr>
              <a:xfrm>
                <a:off x="2376029" y="2953359"/>
                <a:ext cx="160890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𝑔</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376029" y="2953359"/>
                <a:ext cx="1608906" cy="400110"/>
              </a:xfrm>
              <a:prstGeom prst="rect">
                <a:avLst/>
              </a:prstGeom>
              <a:blipFill>
                <a:blip r:embed="rId2"/>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236025" y="3414836"/>
                <a:ext cx="2612571" cy="9021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𝑀</m:t>
                          </m:r>
                          <m:r>
                            <a:rPr lang="en-US" altLang="zh-CN" b="0" i="1" smtClean="0">
                              <a:latin typeface="Cambria Math" panose="02040503050406030204" pitchFamily="18" charset="0"/>
                            </a:rPr>
                            <m:t>−1</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e>
                          </m:nary>
                        </m:e>
                      </m:nary>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236025" y="3414836"/>
                <a:ext cx="2612571" cy="9021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027103" y="4393092"/>
                <a:ext cx="2103121" cy="46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𝜂</m:t>
                              </m:r>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027103" y="4393092"/>
                <a:ext cx="2103121" cy="461858"/>
              </a:xfrm>
              <a:prstGeom prst="rect">
                <a:avLst/>
              </a:prstGeom>
              <a:blipFill>
                <a:blip r:embed="rId4"/>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376029" y="5006574"/>
                <a:ext cx="4441371" cy="708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num>
                            <m:den>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e>
                                  </m:d>
                                </m:e>
                                <m:sup>
                                  <m:r>
                                    <a:rPr lang="en-US" altLang="zh-CN" b="0" i="1" smtClean="0">
                                      <a:latin typeface="Cambria Math" panose="02040503050406030204" pitchFamily="18" charset="0"/>
                                    </a:rPr>
                                    <m:t>2</m:t>
                                  </m:r>
                                </m:sup>
                              </m:sSup>
                            </m:den>
                          </m:f>
                        </m:e>
                      </m:d>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376029" y="5006574"/>
                <a:ext cx="4441371" cy="7087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434223" y="5999931"/>
                <a:ext cx="2496517" cy="732573"/>
              </a:xfrm>
              <a:prstGeom prst="rect">
                <a:avLst/>
              </a:prstGeom>
              <a:noFill/>
            </p:spPr>
            <p:txBody>
              <a:bodyPr wrap="none" lIns="0" tIns="0" rIns="0" bIns="0" rtlCol="0">
                <a:spAutoFit/>
              </a:bodyPr>
              <a:lstStyle/>
              <a:p>
                <a:r>
                  <a:rPr lang="zh-CN" altLang="en-US" dirty="0" smtClean="0"/>
                  <a:t>其中</a:t>
                </a:r>
                <a:r>
                  <a:rPr lang="en-US" altLang="zh-CN" dirty="0" smtClean="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
                      </m:e>
                    </m:d>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434223" y="5999931"/>
                <a:ext cx="2496517" cy="732573"/>
              </a:xfrm>
              <a:prstGeom prst="rect">
                <a:avLst/>
              </a:prstGeom>
              <a:blipFill>
                <a:blip r:embed="rId6"/>
                <a:stretch>
                  <a:fillRect l="-56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268033" y="3688748"/>
                <a:ext cx="1107996" cy="369332"/>
              </a:xfrm>
              <a:prstGeom prst="rect">
                <a:avLst/>
              </a:prstGeom>
            </p:spPr>
            <p:txBody>
              <a:bodyPr wrap="none">
                <a:spAutoFit/>
              </a:bodyPr>
              <a:lstStyle/>
              <a:p>
                <a:r>
                  <a:rPr lang="zh-CN" altLang="en-US" dirty="0"/>
                  <a:t>最小化</a:t>
                </a:r>
                <a14:m>
                  <m:oMath xmlns:m="http://schemas.openxmlformats.org/officeDocument/2006/math">
                    <m:r>
                      <a:rPr lang="zh-CN" altLang="en-US" i="1">
                        <a:latin typeface="Cambria Math" panose="02040503050406030204" pitchFamily="18" charset="0"/>
                      </a:rPr>
                      <m:t>：</m:t>
                    </m:r>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268033" y="3688748"/>
                <a:ext cx="1107996" cy="369332"/>
              </a:xfrm>
              <a:prstGeom prst="rect">
                <a:avLst/>
              </a:prstGeom>
              <a:blipFill>
                <a:blip r:embed="rId7"/>
                <a:stretch>
                  <a:fillRect l="-4396"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268033" y="4494847"/>
                <a:ext cx="893193" cy="369332"/>
              </a:xfrm>
              <a:prstGeom prst="rect">
                <a:avLst/>
              </a:prstGeom>
            </p:spPr>
            <p:txBody>
              <a:bodyPr wrap="none">
                <a:spAutoFit/>
              </a:bodyPr>
              <a:lstStyle/>
              <a:p>
                <a:r>
                  <a:rPr lang="zh-CN" altLang="en-US" dirty="0" smtClean="0"/>
                  <a:t>条件</a:t>
                </a:r>
                <a14:m>
                  <m:oMath xmlns:m="http://schemas.openxmlformats.org/officeDocument/2006/math">
                    <m:r>
                      <a:rPr lang="zh-CN" altLang="en-US" i="1">
                        <a:latin typeface="Cambria Math" panose="02040503050406030204" pitchFamily="18" charset="0"/>
                      </a:rPr>
                      <m:t>：</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268033" y="4494847"/>
                <a:ext cx="893193" cy="369332"/>
              </a:xfrm>
              <a:prstGeom prst="rect">
                <a:avLst/>
              </a:prstGeom>
              <a:blipFill>
                <a:blip r:embed="rId8"/>
                <a:stretch>
                  <a:fillRect l="-5442" t="-11475" b="-21311"/>
                </a:stretch>
              </a:blipFill>
            </p:spPr>
            <p:txBody>
              <a:bodyPr/>
              <a:lstStyle/>
              <a:p>
                <a:r>
                  <a:rPr lang="zh-CN" altLang="en-US">
                    <a:noFill/>
                  </a:rPr>
                  <a:t> </a:t>
                </a:r>
              </a:p>
            </p:txBody>
          </p:sp>
        </mc:Fallback>
      </mc:AlternateContent>
      <p:sp>
        <p:nvSpPr>
          <p:cNvPr id="12" name="矩形 11"/>
          <p:cNvSpPr/>
          <p:nvPr/>
        </p:nvSpPr>
        <p:spPr>
          <a:xfrm>
            <a:off x="1268033" y="5176268"/>
            <a:ext cx="1107996" cy="369332"/>
          </a:xfrm>
          <a:prstGeom prst="rect">
            <a:avLst/>
          </a:prstGeom>
        </p:spPr>
        <p:txBody>
          <a:bodyPr wrap="none">
            <a:spAutoFit/>
          </a:bodyPr>
          <a:lstStyle/>
          <a:p>
            <a:r>
              <a:rPr lang="zh-CN" altLang="en-US" dirty="0" smtClean="0"/>
              <a:t>频域解：</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5084857" y="6181551"/>
                <a:ext cx="3544368" cy="369332"/>
              </a:xfrm>
              <a:prstGeom prst="rect">
                <a:avLst/>
              </a:prstGeom>
            </p:spPr>
            <p:txBody>
              <a:bodyPr wrap="none">
                <a:spAutoFit/>
              </a:bodyPr>
              <a:lstStyle/>
              <a:p>
                <a:pPr marL="0" lvl="1"/>
                <a:r>
                  <a:rPr lang="zh-CN" altLang="en-US" dirty="0" smtClean="0"/>
                  <a:t>，参数</a:t>
                </a:r>
                <a14:m>
                  <m:oMath xmlns:m="http://schemas.openxmlformats.org/officeDocument/2006/math">
                    <m:r>
                      <a:rPr lang="en-US" altLang="zh-CN" i="1">
                        <a:latin typeface="Cambria Math" panose="02040503050406030204" pitchFamily="18" charset="0"/>
                      </a:rPr>
                      <m:t>𝛾</m:t>
                    </m:r>
                  </m:oMath>
                </a14:m>
                <a:r>
                  <a:rPr lang="zh-CN" altLang="en-US" dirty="0" smtClean="0"/>
                  <a:t>与噪声</a:t>
                </a:r>
                <a:r>
                  <a:rPr lang="zh-CN" altLang="en-US" dirty="0"/>
                  <a:t>的均值和</a:t>
                </a:r>
                <a:r>
                  <a:rPr lang="zh-CN" altLang="en-US" dirty="0" smtClean="0"/>
                  <a:t>方差有关</a:t>
                </a:r>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5084857" y="6181551"/>
                <a:ext cx="3544368" cy="369332"/>
              </a:xfrm>
              <a:prstGeom prst="rect">
                <a:avLst/>
              </a:prstGeom>
              <a:blipFill>
                <a:blip r:embed="rId9"/>
                <a:stretch>
                  <a:fillRect l="-1375" t="-11475" r="-5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268033" y="3003639"/>
                <a:ext cx="13965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降质模型：</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268033" y="3003639"/>
                <a:ext cx="1396536" cy="369332"/>
              </a:xfrm>
              <a:prstGeom prst="rect">
                <a:avLst/>
              </a:prstGeom>
              <a:blipFill>
                <a:blip r:embed="rId10"/>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517862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图像恢复结果示例</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9138"/>
            <a:ext cx="78486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01593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t>图像去噪</a:t>
            </a:r>
            <a:endParaRPr lang="en-US" altLang="zh-CN" dirty="0"/>
          </a:p>
          <a:p>
            <a:r>
              <a:rPr lang="zh-CN" altLang="en-US" dirty="0"/>
              <a:t>图像去模糊</a:t>
            </a:r>
            <a:endParaRPr lang="en-US" altLang="zh-CN" dirty="0"/>
          </a:p>
          <a:p>
            <a:r>
              <a:rPr lang="zh-CN" altLang="en-US" dirty="0" smtClean="0">
                <a:solidFill>
                  <a:srgbClr val="FF0000"/>
                </a:solidFill>
              </a:rPr>
              <a:t>图像</a:t>
            </a:r>
            <a:r>
              <a:rPr lang="zh-CN" altLang="en-US" dirty="0">
                <a:solidFill>
                  <a:srgbClr val="FF0000"/>
                </a:solidFill>
              </a:rPr>
              <a:t>的几何校正</a:t>
            </a:r>
            <a:endParaRPr lang="en-US" altLang="zh-CN" dirty="0">
              <a:solidFill>
                <a:srgbClr val="FF0000"/>
              </a:solidFill>
            </a:endParaRPr>
          </a:p>
          <a:p>
            <a:r>
              <a:rPr lang="zh-CN" altLang="en-US" dirty="0"/>
              <a:t>图像修复</a:t>
            </a:r>
            <a:endParaRPr lang="en-US" altLang="zh-CN" dirty="0"/>
          </a:p>
          <a:p>
            <a:r>
              <a:rPr lang="zh-CN" altLang="en-US" dirty="0"/>
              <a:t>基于压缩感知的图像恢复</a:t>
            </a:r>
          </a:p>
        </p:txBody>
      </p:sp>
    </p:spTree>
    <p:extLst>
      <p:ext uri="{BB962C8B-B14F-4D97-AF65-F5344CB8AC3E}">
        <p14:creationId xmlns:p14="http://schemas.microsoft.com/office/powerpoint/2010/main" val="229046319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图像的降质模型</a:t>
            </a:r>
          </a:p>
        </p:txBody>
      </p:sp>
      <p:sp>
        <p:nvSpPr>
          <p:cNvPr id="3" name="内容占位符 2"/>
          <p:cNvSpPr>
            <a:spLocks noGrp="1"/>
          </p:cNvSpPr>
          <p:nvPr>
            <p:ph idx="1"/>
          </p:nvPr>
        </p:nvSpPr>
        <p:spPr/>
        <p:txBody>
          <a:bodyPr/>
          <a:lstStyle/>
          <a:p>
            <a:r>
              <a:rPr lang="zh-CN" altLang="en-US" dirty="0"/>
              <a:t>线性位移不变系统，加性</a:t>
            </a:r>
            <a:r>
              <a:rPr lang="zh-CN" altLang="en-US" dirty="0" smtClean="0"/>
              <a:t>噪声</a:t>
            </a:r>
            <a:endParaRPr lang="en-US" altLang="zh-CN" dirty="0" smtClean="0"/>
          </a:p>
          <a:p>
            <a:pPr lvl="1"/>
            <a:r>
              <a:rPr lang="zh-CN" altLang="en-US" dirty="0" smtClean="0"/>
              <a:t>线性：可加性、齐次性</a:t>
            </a:r>
            <a:endParaRPr lang="en-US" altLang="zh-CN" dirty="0" smtClean="0"/>
          </a:p>
          <a:p>
            <a:pPr lvl="1"/>
            <a:r>
              <a:rPr lang="zh-CN" altLang="en-US" dirty="0" smtClean="0"/>
              <a:t>移不变：</a:t>
            </a:r>
            <a:r>
              <a:rPr lang="zh-CN" altLang="en-US" dirty="0"/>
              <a:t>系统参数不</a:t>
            </a:r>
            <a:r>
              <a:rPr lang="zh-CN" altLang="en-US" dirty="0" smtClean="0"/>
              <a:t>随位置而</a:t>
            </a:r>
            <a:r>
              <a:rPr lang="zh-CN" altLang="en-US" dirty="0"/>
              <a:t>改变</a:t>
            </a:r>
          </a:p>
          <a:p>
            <a:endParaRPr lang="zh-CN" altLang="en-US"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42" y="2952216"/>
            <a:ext cx="8786813"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1355174" y="5481785"/>
                <a:ext cx="47156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355174" y="5481785"/>
                <a:ext cx="4715691"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355174" y="6018594"/>
                <a:ext cx="47156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0"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355174" y="6018594"/>
                <a:ext cx="4715691" cy="369332"/>
              </a:xfrm>
              <a:prstGeom prst="rect">
                <a:avLst/>
              </a:prstGeom>
              <a:blipFill>
                <a:blip r:embed="rId4"/>
                <a:stretch>
                  <a:fillRect b="-14754"/>
                </a:stretch>
              </a:blipFill>
            </p:spPr>
            <p:txBody>
              <a:bodyPr/>
              <a:lstStyle/>
              <a:p>
                <a:r>
                  <a:rPr lang="zh-CN" altLang="en-US">
                    <a:noFill/>
                  </a:rPr>
                  <a:t> </a:t>
                </a:r>
              </a:p>
            </p:txBody>
          </p:sp>
        </mc:Fallback>
      </mc:AlternateContent>
      <p:sp>
        <p:nvSpPr>
          <p:cNvPr id="7" name="文本框 6"/>
          <p:cNvSpPr txBox="1"/>
          <p:nvPr/>
        </p:nvSpPr>
        <p:spPr>
          <a:xfrm>
            <a:off x="1998540" y="4624322"/>
            <a:ext cx="1571453" cy="369332"/>
          </a:xfrm>
          <a:prstGeom prst="rect">
            <a:avLst/>
          </a:prstGeom>
          <a:solidFill>
            <a:schemeClr val="bg1"/>
          </a:solidFill>
        </p:spPr>
        <p:txBody>
          <a:bodyPr wrap="square" rtlCol="0">
            <a:spAutoFit/>
          </a:bodyPr>
          <a:lstStyle/>
          <a:p>
            <a:pPr algn="ctr"/>
            <a:r>
              <a:rPr lang="zh-CN" altLang="en-US" dirty="0" smtClean="0"/>
              <a:t>降质</a:t>
            </a:r>
            <a:endParaRPr lang="zh-CN" altLang="en-US" dirty="0"/>
          </a:p>
        </p:txBody>
      </p:sp>
      <p:sp>
        <p:nvSpPr>
          <p:cNvPr id="9" name="文本框 8"/>
          <p:cNvSpPr txBox="1"/>
          <p:nvPr/>
        </p:nvSpPr>
        <p:spPr>
          <a:xfrm>
            <a:off x="4702499" y="4624322"/>
            <a:ext cx="1571453" cy="369332"/>
          </a:xfrm>
          <a:prstGeom prst="rect">
            <a:avLst/>
          </a:prstGeom>
          <a:solidFill>
            <a:schemeClr val="bg1"/>
          </a:solidFill>
        </p:spPr>
        <p:txBody>
          <a:bodyPr wrap="square" rtlCol="0">
            <a:spAutoFit/>
          </a:bodyPr>
          <a:lstStyle/>
          <a:p>
            <a:pPr algn="ctr"/>
            <a:r>
              <a:rPr lang="zh-CN" altLang="en-US" dirty="0" smtClean="0"/>
              <a:t>恢复</a:t>
            </a:r>
            <a:endParaRPr lang="zh-CN" altLang="en-US" dirty="0"/>
          </a:p>
        </p:txBody>
      </p:sp>
    </p:spTree>
    <p:extLst>
      <p:ext uri="{BB962C8B-B14F-4D97-AF65-F5344CB8AC3E}">
        <p14:creationId xmlns:p14="http://schemas.microsoft.com/office/powerpoint/2010/main" val="273620782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几何校正</a:t>
            </a:r>
          </a:p>
        </p:txBody>
      </p:sp>
      <p:sp>
        <p:nvSpPr>
          <p:cNvPr id="3" name="内容占位符 2"/>
          <p:cNvSpPr>
            <a:spLocks noGrp="1"/>
          </p:cNvSpPr>
          <p:nvPr>
            <p:ph idx="1"/>
          </p:nvPr>
        </p:nvSpPr>
        <p:spPr/>
        <p:txBody>
          <a:bodyPr/>
          <a:lstStyle/>
          <a:p>
            <a:r>
              <a:rPr lang="zh-CN" altLang="en-US" dirty="0"/>
              <a:t>恢复或校正几何畸变，不改变灰度</a:t>
            </a:r>
          </a:p>
          <a:p>
            <a:r>
              <a:rPr lang="zh-CN" altLang="en-US" dirty="0"/>
              <a:t>通常分两步进行：</a:t>
            </a:r>
          </a:p>
          <a:p>
            <a:pPr lvl="1"/>
            <a:r>
              <a:rPr lang="zh-CN" altLang="en-US" dirty="0"/>
              <a:t>坐标的几何校正</a:t>
            </a:r>
            <a:r>
              <a:rPr lang="en-US" altLang="zh-CN" dirty="0"/>
              <a:t>(</a:t>
            </a:r>
            <a:r>
              <a:rPr lang="zh-CN" altLang="en-US" dirty="0"/>
              <a:t>空间变换</a:t>
            </a:r>
            <a:r>
              <a:rPr lang="en-US" altLang="zh-CN" dirty="0"/>
              <a:t>)</a:t>
            </a:r>
          </a:p>
          <a:p>
            <a:pPr lvl="1"/>
            <a:r>
              <a:rPr lang="zh-CN" altLang="en-US" dirty="0"/>
              <a:t>象素灰度值的估计</a:t>
            </a:r>
            <a:r>
              <a:rPr lang="en-US" altLang="zh-CN" dirty="0"/>
              <a:t>(</a:t>
            </a:r>
            <a:r>
              <a:rPr lang="zh-CN" altLang="en-US" dirty="0"/>
              <a:t>灰度插值</a:t>
            </a:r>
            <a:r>
              <a:rPr lang="en-US" altLang="zh-CN" dirty="0"/>
              <a:t>)</a:t>
            </a:r>
          </a:p>
          <a:p>
            <a:endParaRPr lang="zh-CN" altLang="en-US" dirty="0"/>
          </a:p>
        </p:txBody>
      </p:sp>
      <p:pic>
        <p:nvPicPr>
          <p:cNvPr id="4" name="Picture 4" descr="几何失真2值"/>
          <p:cNvPicPr>
            <a:picLocks noChangeAspect="1" noChangeArrowheads="1"/>
          </p:cNvPicPr>
          <p:nvPr/>
        </p:nvPicPr>
        <p:blipFill rotWithShape="1">
          <a:blip r:embed="rId2">
            <a:extLst>
              <a:ext uri="{28A0092B-C50C-407E-A947-70E740481C1C}">
                <a14:useLocalDpi xmlns:a14="http://schemas.microsoft.com/office/drawing/2010/main" val="0"/>
              </a:ext>
            </a:extLst>
          </a:blip>
          <a:srcRect t="8877" b="16095"/>
          <a:stretch/>
        </p:blipFill>
        <p:spPr bwMode="auto">
          <a:xfrm>
            <a:off x="950389" y="3055716"/>
            <a:ext cx="7369929" cy="175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67843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几何校正</a:t>
            </a:r>
          </a:p>
        </p:txBody>
      </p:sp>
      <p:sp>
        <p:nvSpPr>
          <p:cNvPr id="3" name="内容占位符 2"/>
          <p:cNvSpPr>
            <a:spLocks noGrp="1"/>
          </p:cNvSpPr>
          <p:nvPr>
            <p:ph idx="1"/>
          </p:nvPr>
        </p:nvSpPr>
        <p:spPr/>
        <p:txBody>
          <a:bodyPr/>
          <a:lstStyle/>
          <a:p>
            <a:r>
              <a:rPr lang="zh-CN" altLang="en-US" dirty="0"/>
              <a:t>空间变换一般形式：</a:t>
            </a:r>
          </a:p>
        </p:txBody>
      </p:sp>
      <mc:AlternateContent xmlns:mc="http://schemas.openxmlformats.org/markup-compatibility/2006" xmlns:a14="http://schemas.microsoft.com/office/drawing/2010/main">
        <mc:Choice Requires="a14">
          <p:sp>
            <p:nvSpPr>
              <p:cNvPr id="4" name="文本框 3"/>
              <p:cNvSpPr txBox="1"/>
              <p:nvPr/>
            </p:nvSpPr>
            <p:spPr>
              <a:xfrm>
                <a:off x="574675" y="2024743"/>
                <a:ext cx="4911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74675" y="2024743"/>
                <a:ext cx="4911634" cy="369332"/>
              </a:xfrm>
              <a:prstGeom prst="rect">
                <a:avLst/>
              </a:prstGeom>
              <a:blipFill>
                <a:blip r:embed="rId2"/>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280160" y="3030601"/>
                <a:ext cx="2438400" cy="1077218"/>
              </a:xfrm>
              <a:prstGeom prst="rect">
                <a:avLst/>
              </a:prstGeom>
              <a:noFill/>
              <a:ln w="9525">
                <a:solidFill>
                  <a:schemeClr val="tx1"/>
                </a:solidFill>
                <a:miter lim="800000"/>
                <a:headEnd/>
                <a:tailEnd/>
              </a:ln>
              <a:extLst>
                <a:ext uri="{909E8E84-426E-40DD-AFC4-6F175D3DCCD1}">
                  <a14:hiddenFill>
                    <a:solidFill>
                      <a:srgbClr val="FFFFFF"/>
                    </a:solidFill>
                  </a14:hiddenFill>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dirty="0">
                    <a:latin typeface="+mn-ea"/>
                    <a:ea typeface="+mn-ea"/>
                  </a:rPr>
                  <a:t>输入图 </a:t>
                </a:r>
                <a14:m>
                  <m:oMath xmlns:m="http://schemas.openxmlformats.org/officeDocument/2006/math">
                    <m:r>
                      <a:rPr lang="en-US" altLang="zh-CN" sz="3200" b="1" i="1" smtClean="0">
                        <a:latin typeface="Cambria Math" panose="02040503050406030204" pitchFamily="18" charset="0"/>
                        <a:ea typeface="+mn-ea"/>
                      </a:rPr>
                      <m:t>𝒇</m:t>
                    </m:r>
                    <m:r>
                      <a:rPr lang="en-US" altLang="zh-CN" sz="3200" b="1" i="1" smtClean="0">
                        <a:latin typeface="Cambria Math" panose="02040503050406030204" pitchFamily="18" charset="0"/>
                        <a:ea typeface="+mn-ea"/>
                      </a:rPr>
                      <m:t>(</m:t>
                    </m:r>
                    <m:sSup>
                      <m:sSupPr>
                        <m:ctrlPr>
                          <a:rPr lang="en-US" altLang="zh-CN" sz="3200" b="1" i="1" smtClean="0">
                            <a:latin typeface="Cambria Math" panose="02040503050406030204" pitchFamily="18" charset="0"/>
                            <a:ea typeface="+mn-ea"/>
                          </a:rPr>
                        </m:ctrlPr>
                      </m:sSupPr>
                      <m:e>
                        <m:r>
                          <a:rPr lang="en-US" altLang="zh-CN" sz="3200" b="1" i="1" smtClean="0">
                            <a:latin typeface="Cambria Math" panose="02040503050406030204" pitchFamily="18" charset="0"/>
                            <a:ea typeface="+mn-ea"/>
                          </a:rPr>
                          <m:t>𝒙</m:t>
                        </m:r>
                      </m:e>
                      <m:sup>
                        <m:r>
                          <a:rPr lang="en-US" altLang="zh-CN" sz="3200" b="1" i="1" smtClean="0">
                            <a:latin typeface="Cambria Math" panose="02040503050406030204" pitchFamily="18" charset="0"/>
                            <a:ea typeface="+mn-ea"/>
                          </a:rPr>
                          <m:t>′</m:t>
                        </m:r>
                      </m:sup>
                    </m:sSup>
                    <m:r>
                      <a:rPr lang="en-US" altLang="zh-CN" sz="3200" b="1" i="1" smtClean="0">
                        <a:latin typeface="Cambria Math" panose="02040503050406030204" pitchFamily="18" charset="0"/>
                        <a:ea typeface="+mn-ea"/>
                      </a:rPr>
                      <m:t>,</m:t>
                    </m:r>
                    <m:sSup>
                      <m:sSupPr>
                        <m:ctrlPr>
                          <a:rPr lang="en-US" altLang="zh-CN" sz="3200" b="1" i="1" smtClean="0">
                            <a:latin typeface="Cambria Math" panose="02040503050406030204" pitchFamily="18" charset="0"/>
                            <a:ea typeface="+mn-ea"/>
                          </a:rPr>
                        </m:ctrlPr>
                      </m:sSupPr>
                      <m:e>
                        <m:r>
                          <a:rPr lang="en-US" altLang="zh-CN" sz="3200" b="1" i="1" smtClean="0">
                            <a:latin typeface="Cambria Math" panose="02040503050406030204" pitchFamily="18" charset="0"/>
                            <a:ea typeface="+mn-ea"/>
                          </a:rPr>
                          <m:t>𝒚</m:t>
                        </m:r>
                      </m:e>
                      <m:sup>
                        <m:r>
                          <a:rPr lang="en-US" altLang="zh-CN" sz="3200" b="1" i="1" smtClean="0">
                            <a:latin typeface="Cambria Math" panose="02040503050406030204" pitchFamily="18" charset="0"/>
                            <a:ea typeface="+mn-ea"/>
                          </a:rPr>
                          <m:t>′</m:t>
                        </m:r>
                      </m:sup>
                    </m:sSup>
                    <m:r>
                      <a:rPr lang="en-US" altLang="zh-CN" sz="3200" b="1" i="1" smtClean="0">
                        <a:latin typeface="Cambria Math" panose="02040503050406030204" pitchFamily="18" charset="0"/>
                        <a:ea typeface="+mn-ea"/>
                      </a:rPr>
                      <m:t>)</m:t>
                    </m:r>
                  </m:oMath>
                </a14:m>
                <a:endParaRPr lang="zh-CN" altLang="en-US" sz="3200" b="1" dirty="0">
                  <a:latin typeface="+mn-ea"/>
                  <a:ea typeface="+mn-ea"/>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280160" y="3030601"/>
                <a:ext cx="2438400" cy="1077218"/>
              </a:xfrm>
              <a:prstGeom prst="rect">
                <a:avLst/>
              </a:prstGeom>
              <a:blipFill>
                <a:blip r:embed="rId3"/>
                <a:stretch>
                  <a:fillRect t="-6704"/>
                </a:stretch>
              </a:blip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4861560" y="3030601"/>
                <a:ext cx="2438400" cy="1077218"/>
              </a:xfrm>
              <a:prstGeom prst="rect">
                <a:avLst/>
              </a:prstGeom>
              <a:noFill/>
              <a:ln w="9525">
                <a:solidFill>
                  <a:schemeClr val="tx1"/>
                </a:solidFill>
                <a:miter lim="800000"/>
                <a:headEnd/>
                <a:tailEnd/>
              </a:ln>
              <a:extLst>
                <a:ext uri="{909E8E84-426E-40DD-AFC4-6F175D3DCCD1}">
                  <a14:hiddenFill>
                    <a:solidFill>
                      <a:srgbClr val="FFFFFF"/>
                    </a:solidFill>
                  </a14:hiddenFill>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dirty="0">
                    <a:latin typeface="+mn-ea"/>
                    <a:ea typeface="+mn-ea"/>
                  </a:rPr>
                  <a:t>输出图</a:t>
                </a:r>
                <a:endParaRPr lang="en-US" altLang="zh-CN" sz="3200" b="1" dirty="0">
                  <a:latin typeface="+mn-ea"/>
                  <a:ea typeface="+mn-ea"/>
                </a:endParaRPr>
              </a:p>
              <a:p>
                <a:pPr algn="ctr" eaLnBrk="1" hangingPunct="1">
                  <a:spcBef>
                    <a:spcPct val="50000"/>
                  </a:spcBef>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mn-ea"/>
                        </a:rPr>
                        <m:t>𝒈</m:t>
                      </m:r>
                      <m:r>
                        <a:rPr lang="en-US" altLang="zh-CN" sz="3200" b="1" i="1" smtClean="0">
                          <a:latin typeface="Cambria Math" panose="02040503050406030204" pitchFamily="18" charset="0"/>
                          <a:ea typeface="+mn-ea"/>
                        </a:rPr>
                        <m:t>(</m:t>
                      </m:r>
                      <m:r>
                        <a:rPr lang="en-US" altLang="zh-CN" sz="3200" b="1" i="1" smtClean="0">
                          <a:latin typeface="Cambria Math" panose="02040503050406030204" pitchFamily="18" charset="0"/>
                          <a:ea typeface="+mn-ea"/>
                        </a:rPr>
                        <m:t>𝒙</m:t>
                      </m:r>
                      <m:r>
                        <a:rPr lang="en-US" altLang="zh-CN" sz="3200" b="1" i="1" smtClean="0">
                          <a:latin typeface="Cambria Math" panose="02040503050406030204" pitchFamily="18" charset="0"/>
                          <a:ea typeface="+mn-ea"/>
                        </a:rPr>
                        <m:t>,</m:t>
                      </m:r>
                      <m:r>
                        <a:rPr lang="en-US" altLang="zh-CN" sz="3200" b="1" i="1" smtClean="0">
                          <a:latin typeface="Cambria Math" panose="02040503050406030204" pitchFamily="18" charset="0"/>
                          <a:ea typeface="+mn-ea"/>
                        </a:rPr>
                        <m:t>𝒚</m:t>
                      </m:r>
                      <m:r>
                        <a:rPr lang="en-US" altLang="zh-CN" sz="3200" b="1" i="1" smtClean="0">
                          <a:latin typeface="Cambria Math" panose="02040503050406030204" pitchFamily="18" charset="0"/>
                          <a:ea typeface="+mn-ea"/>
                        </a:rPr>
                        <m:t>)</m:t>
                      </m:r>
                    </m:oMath>
                  </m:oMathPara>
                </a14:m>
                <a:endParaRPr lang="zh-CN" altLang="en-US" sz="3200" b="1" dirty="0">
                  <a:latin typeface="+mn-ea"/>
                  <a:ea typeface="+mn-ea"/>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4861560" y="3030601"/>
                <a:ext cx="2438400" cy="1077218"/>
              </a:xfrm>
              <a:prstGeom prst="rect">
                <a:avLst/>
              </a:prstGeom>
              <a:blipFill>
                <a:blip r:embed="rId4"/>
                <a:stretch>
                  <a:fillRect t="-6704"/>
                </a:stretch>
              </a:blip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7" name="右箭头 6"/>
          <p:cNvSpPr/>
          <p:nvPr/>
        </p:nvSpPr>
        <p:spPr bwMode="auto">
          <a:xfrm>
            <a:off x="3882253" y="3445113"/>
            <a:ext cx="744583" cy="248194"/>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pPr>
            <a:endParaRPr kumimoji="0" lang="zh-CN" altLang="en-US" sz="1800" b="0" i="0" u="none" strike="noStrike" cap="none" normalizeH="0" baseline="0">
              <a:ln>
                <a:noFill/>
              </a:ln>
              <a:solidFill>
                <a:schemeClr val="tx1"/>
              </a:solidFill>
              <a:effectLst/>
              <a:latin typeface="Times New Roman" charset="0"/>
              <a:ea typeface="黑体" charset="0"/>
              <a:cs typeface="黑体" charset="0"/>
            </a:endParaRPr>
          </a:p>
        </p:txBody>
      </p:sp>
    </p:spTree>
    <p:extLst>
      <p:ext uri="{BB962C8B-B14F-4D97-AF65-F5344CB8AC3E}">
        <p14:creationId xmlns:p14="http://schemas.microsoft.com/office/powerpoint/2010/main" val="116712626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a:t>
            </a:r>
            <a:r>
              <a:rPr lang="zh-CN" altLang="en-US" sz="4000" dirty="0"/>
              <a:t>插</a:t>
            </a:r>
            <a:r>
              <a:rPr lang="zh-CN" altLang="en-US" dirty="0" smtClean="0"/>
              <a:t>值</a:t>
            </a:r>
            <a:endParaRPr lang="zh-CN" altLang="en-US" dirty="0"/>
          </a:p>
        </p:txBody>
      </p:sp>
      <p:sp>
        <p:nvSpPr>
          <p:cNvPr id="3" name="内容占位符 2"/>
          <p:cNvSpPr>
            <a:spLocks noGrp="1"/>
          </p:cNvSpPr>
          <p:nvPr>
            <p:ph idx="1"/>
          </p:nvPr>
        </p:nvSpPr>
        <p:spPr/>
        <p:txBody>
          <a:bodyPr/>
          <a:lstStyle/>
          <a:p>
            <a:pPr>
              <a:defRPr/>
            </a:pPr>
            <a:r>
              <a:rPr lang="zh-CN" altLang="en-US" sz="2800" dirty="0"/>
              <a:t>灰度插值的原因是：</a:t>
            </a:r>
            <a:endParaRPr lang="zh-CN" altLang="en-US" sz="3200" dirty="0"/>
          </a:p>
          <a:p>
            <a:pPr lvl="1">
              <a:defRPr/>
            </a:pPr>
            <a:r>
              <a:rPr lang="zh-CN" altLang="en-US" sz="2400" dirty="0"/>
              <a:t>输入输出图像坐标间的映射通常不会是整数转换到整数坐标，即输入图像的像素往往映射到输出图像几个像素之间。</a:t>
            </a:r>
          </a:p>
          <a:p>
            <a:endParaRPr lang="en-US" altLang="zh-CN" dirty="0"/>
          </a:p>
          <a:p>
            <a:pPr>
              <a:defRPr/>
            </a:pPr>
            <a:r>
              <a:rPr lang="zh-CN" altLang="en-US" sz="2800" dirty="0"/>
              <a:t>灰度插值的实现有两种方法：</a:t>
            </a:r>
          </a:p>
          <a:p>
            <a:pPr lvl="1">
              <a:defRPr/>
            </a:pPr>
            <a:r>
              <a:rPr lang="zh-CN" altLang="en-US" sz="2400" dirty="0"/>
              <a:t>前向映射法</a:t>
            </a:r>
          </a:p>
          <a:p>
            <a:pPr lvl="1">
              <a:defRPr/>
            </a:pPr>
            <a:r>
              <a:rPr lang="zh-CN" altLang="en-US" sz="2400" dirty="0"/>
              <a:t>后向映射法（常用）</a:t>
            </a:r>
          </a:p>
          <a:p>
            <a:endParaRPr lang="zh-CN" altLang="en-US" dirty="0"/>
          </a:p>
        </p:txBody>
      </p:sp>
    </p:spTree>
    <p:extLst>
      <p:ext uri="{BB962C8B-B14F-4D97-AF65-F5344CB8AC3E}">
        <p14:creationId xmlns:p14="http://schemas.microsoft.com/office/powerpoint/2010/main" val="253154308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灰度差值的实现</a:t>
            </a:r>
          </a:p>
        </p:txBody>
      </p:sp>
      <p:grpSp>
        <p:nvGrpSpPr>
          <p:cNvPr id="4" name="组合 3"/>
          <p:cNvGrpSpPr>
            <a:grpSpLocks/>
          </p:cNvGrpSpPr>
          <p:nvPr/>
        </p:nvGrpSpPr>
        <p:grpSpPr bwMode="auto">
          <a:xfrm>
            <a:off x="919363" y="4403251"/>
            <a:ext cx="6858000" cy="2133600"/>
            <a:chOff x="990600" y="3505200"/>
            <a:chExt cx="6858000" cy="2133600"/>
          </a:xfrm>
        </p:grpSpPr>
        <p:sp>
          <p:nvSpPr>
            <p:cNvPr id="5" name="Arc 3"/>
            <p:cNvSpPr>
              <a:spLocks/>
            </p:cNvSpPr>
            <p:nvPr/>
          </p:nvSpPr>
          <p:spPr bwMode="auto">
            <a:xfrm rot="-1400218">
              <a:off x="2819400" y="3733800"/>
              <a:ext cx="3505200" cy="1447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2"/>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Line 7"/>
            <p:cNvSpPr>
              <a:spLocks noChangeShapeType="1"/>
            </p:cNvSpPr>
            <p:nvPr/>
          </p:nvSpPr>
          <p:spPr bwMode="auto">
            <a:xfrm>
              <a:off x="3276600" y="35814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8"/>
            <p:cNvSpPr>
              <a:spLocks noChangeShapeType="1"/>
            </p:cNvSpPr>
            <p:nvPr/>
          </p:nvSpPr>
          <p:spPr bwMode="auto">
            <a:xfrm>
              <a:off x="2438400" y="36576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9"/>
            <p:cNvSpPr>
              <a:spLocks noChangeShapeType="1"/>
            </p:cNvSpPr>
            <p:nvPr/>
          </p:nvSpPr>
          <p:spPr bwMode="auto">
            <a:xfrm>
              <a:off x="1600200" y="36576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10"/>
            <p:cNvSpPr>
              <a:spLocks noChangeShapeType="1"/>
            </p:cNvSpPr>
            <p:nvPr/>
          </p:nvSpPr>
          <p:spPr bwMode="auto">
            <a:xfrm>
              <a:off x="7239000" y="35052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1"/>
            <p:cNvSpPr>
              <a:spLocks noChangeShapeType="1"/>
            </p:cNvSpPr>
            <p:nvPr/>
          </p:nvSpPr>
          <p:spPr bwMode="auto">
            <a:xfrm>
              <a:off x="6477000" y="35052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5"/>
            <p:cNvSpPr>
              <a:spLocks noChangeShapeType="1"/>
            </p:cNvSpPr>
            <p:nvPr/>
          </p:nvSpPr>
          <p:spPr bwMode="auto">
            <a:xfrm>
              <a:off x="5662613" y="35052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6"/>
            <p:cNvSpPr>
              <a:spLocks noChangeShapeType="1"/>
            </p:cNvSpPr>
            <p:nvPr/>
          </p:nvSpPr>
          <p:spPr bwMode="auto">
            <a:xfrm>
              <a:off x="4876800" y="51816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7"/>
            <p:cNvSpPr>
              <a:spLocks noChangeShapeType="1"/>
            </p:cNvSpPr>
            <p:nvPr/>
          </p:nvSpPr>
          <p:spPr bwMode="auto">
            <a:xfrm>
              <a:off x="4800600" y="44196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8"/>
            <p:cNvSpPr>
              <a:spLocks noChangeShapeType="1"/>
            </p:cNvSpPr>
            <p:nvPr/>
          </p:nvSpPr>
          <p:spPr bwMode="auto">
            <a:xfrm>
              <a:off x="4800600" y="36576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22"/>
            <p:cNvSpPr>
              <a:spLocks noChangeShapeType="1"/>
            </p:cNvSpPr>
            <p:nvPr/>
          </p:nvSpPr>
          <p:spPr bwMode="auto">
            <a:xfrm>
              <a:off x="990600" y="54102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23"/>
            <p:cNvSpPr>
              <a:spLocks noChangeShapeType="1"/>
            </p:cNvSpPr>
            <p:nvPr/>
          </p:nvSpPr>
          <p:spPr bwMode="auto">
            <a:xfrm>
              <a:off x="990600" y="46482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24"/>
            <p:cNvSpPr>
              <a:spLocks noChangeShapeType="1"/>
            </p:cNvSpPr>
            <p:nvPr/>
          </p:nvSpPr>
          <p:spPr bwMode="auto">
            <a:xfrm>
              <a:off x="990600" y="38100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组合 2"/>
          <p:cNvGrpSpPr>
            <a:grpSpLocks/>
          </p:cNvGrpSpPr>
          <p:nvPr/>
        </p:nvGrpSpPr>
        <p:grpSpPr bwMode="auto">
          <a:xfrm>
            <a:off x="833638" y="1660051"/>
            <a:ext cx="7010400" cy="2057400"/>
            <a:chOff x="685800" y="914400"/>
            <a:chExt cx="7010400" cy="2057400"/>
          </a:xfrm>
        </p:grpSpPr>
        <p:sp>
          <p:nvSpPr>
            <p:cNvPr id="19" name="Arc 2"/>
            <p:cNvSpPr>
              <a:spLocks/>
            </p:cNvSpPr>
            <p:nvPr/>
          </p:nvSpPr>
          <p:spPr bwMode="auto">
            <a:xfrm rot="-1678310">
              <a:off x="2286000" y="1066800"/>
              <a:ext cx="3505200" cy="1447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 name="Line 4"/>
            <p:cNvSpPr>
              <a:spLocks noChangeShapeType="1"/>
            </p:cNvSpPr>
            <p:nvPr/>
          </p:nvSpPr>
          <p:spPr bwMode="auto">
            <a:xfrm>
              <a:off x="1371600" y="97155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5"/>
            <p:cNvSpPr>
              <a:spLocks noChangeShapeType="1"/>
            </p:cNvSpPr>
            <p:nvPr/>
          </p:nvSpPr>
          <p:spPr bwMode="auto">
            <a:xfrm>
              <a:off x="2152650" y="9906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6"/>
            <p:cNvSpPr>
              <a:spLocks noChangeShapeType="1"/>
            </p:cNvSpPr>
            <p:nvPr/>
          </p:nvSpPr>
          <p:spPr bwMode="auto">
            <a:xfrm>
              <a:off x="2971800" y="976313"/>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2"/>
            <p:cNvSpPr>
              <a:spLocks noChangeShapeType="1"/>
            </p:cNvSpPr>
            <p:nvPr/>
          </p:nvSpPr>
          <p:spPr bwMode="auto">
            <a:xfrm>
              <a:off x="5595938" y="9906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3"/>
            <p:cNvSpPr>
              <a:spLocks noChangeShapeType="1"/>
            </p:cNvSpPr>
            <p:nvPr/>
          </p:nvSpPr>
          <p:spPr bwMode="auto">
            <a:xfrm>
              <a:off x="6477000" y="9144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4"/>
            <p:cNvSpPr>
              <a:spLocks noChangeShapeType="1"/>
            </p:cNvSpPr>
            <p:nvPr/>
          </p:nvSpPr>
          <p:spPr bwMode="auto">
            <a:xfrm>
              <a:off x="7315200" y="9144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9"/>
            <p:cNvSpPr>
              <a:spLocks noChangeShapeType="1"/>
            </p:cNvSpPr>
            <p:nvPr/>
          </p:nvSpPr>
          <p:spPr bwMode="auto">
            <a:xfrm>
              <a:off x="4724400" y="28956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0"/>
            <p:cNvSpPr>
              <a:spLocks noChangeShapeType="1"/>
            </p:cNvSpPr>
            <p:nvPr/>
          </p:nvSpPr>
          <p:spPr bwMode="auto">
            <a:xfrm>
              <a:off x="4724400" y="21336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1"/>
            <p:cNvSpPr>
              <a:spLocks noChangeShapeType="1"/>
            </p:cNvSpPr>
            <p:nvPr/>
          </p:nvSpPr>
          <p:spPr bwMode="auto">
            <a:xfrm>
              <a:off x="4724400" y="1295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5"/>
            <p:cNvSpPr>
              <a:spLocks noChangeShapeType="1"/>
            </p:cNvSpPr>
            <p:nvPr/>
          </p:nvSpPr>
          <p:spPr bwMode="auto">
            <a:xfrm>
              <a:off x="685800" y="2700338"/>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6"/>
            <p:cNvSpPr>
              <a:spLocks noChangeShapeType="1"/>
            </p:cNvSpPr>
            <p:nvPr/>
          </p:nvSpPr>
          <p:spPr bwMode="auto">
            <a:xfrm>
              <a:off x="685800" y="2005013"/>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27"/>
            <p:cNvSpPr>
              <a:spLocks noChangeShapeType="1"/>
            </p:cNvSpPr>
            <p:nvPr/>
          </p:nvSpPr>
          <p:spPr bwMode="auto">
            <a:xfrm>
              <a:off x="685800" y="1295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 name="Text Box 28"/>
          <p:cNvSpPr txBox="1">
            <a:spLocks noChangeArrowheads="1"/>
          </p:cNvSpPr>
          <p:nvPr/>
        </p:nvSpPr>
        <p:spPr bwMode="auto">
          <a:xfrm>
            <a:off x="3705426" y="3626934"/>
            <a:ext cx="1666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dirty="0"/>
              <a:t>前向映射法</a:t>
            </a:r>
          </a:p>
        </p:txBody>
      </p:sp>
      <p:sp>
        <p:nvSpPr>
          <p:cNvPr id="33" name="Text Box 29"/>
          <p:cNvSpPr txBox="1">
            <a:spLocks noChangeArrowheads="1"/>
          </p:cNvSpPr>
          <p:nvPr/>
        </p:nvSpPr>
        <p:spPr bwMode="auto">
          <a:xfrm>
            <a:off x="3725249" y="6390791"/>
            <a:ext cx="16470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50000"/>
              </a:spcBef>
              <a:defRPr kumimoji="1" sz="2000" b="1">
                <a:latin typeface="Times New Roman" panose="02020603050405020304" pitchFamily="18" charset="0"/>
                <a:ea typeface="宋体" panose="02010600030101010101" pitchFamily="2" charset="-122"/>
              </a:defRPr>
            </a:lvl1pPr>
            <a:lvl2pPr marL="742950" indent="-285750">
              <a:defRPr kumimoji="1" sz="2400">
                <a:latin typeface="Times New Roman" panose="02020603050405020304" pitchFamily="18" charset="0"/>
                <a:ea typeface="宋体" panose="02010600030101010101" pitchFamily="2" charset="-122"/>
              </a:defRPr>
            </a:lvl2pPr>
            <a:lvl3pPr marL="1143000" indent="-228600">
              <a:defRPr kumimoji="1" sz="2400">
                <a:latin typeface="Times New Roman" panose="02020603050405020304" pitchFamily="18" charset="0"/>
                <a:ea typeface="宋体" panose="02010600030101010101" pitchFamily="2" charset="-122"/>
              </a:defRPr>
            </a:lvl3pPr>
            <a:lvl4pPr marL="1600200" indent="-228600">
              <a:defRPr kumimoji="1" sz="2400">
                <a:latin typeface="Times New Roman" panose="02020603050405020304" pitchFamily="18" charset="0"/>
                <a:ea typeface="宋体" panose="02010600030101010101" pitchFamily="2" charset="-122"/>
              </a:defRPr>
            </a:lvl4pPr>
            <a:lvl5pPr marL="2057400" indent="-22860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后向映射法</a:t>
            </a:r>
          </a:p>
        </p:txBody>
      </p:sp>
      <p:sp>
        <p:nvSpPr>
          <p:cNvPr id="3" name="文本框 2"/>
          <p:cNvSpPr txBox="1"/>
          <p:nvPr/>
        </p:nvSpPr>
        <p:spPr>
          <a:xfrm>
            <a:off x="1244940" y="1265270"/>
            <a:ext cx="2262158" cy="369332"/>
          </a:xfrm>
          <a:prstGeom prst="rect">
            <a:avLst/>
          </a:prstGeom>
          <a:noFill/>
        </p:spPr>
        <p:txBody>
          <a:bodyPr wrap="none" rtlCol="0">
            <a:spAutoFit/>
          </a:bodyPr>
          <a:lstStyle/>
          <a:p>
            <a:r>
              <a:rPr lang="zh-CN" altLang="en-US" dirty="0" smtClean="0">
                <a:solidFill>
                  <a:schemeClr val="tx2"/>
                </a:solidFill>
              </a:rPr>
              <a:t>待矫正图像（输入）</a:t>
            </a:r>
            <a:endParaRPr lang="zh-CN" altLang="en-US" dirty="0">
              <a:solidFill>
                <a:schemeClr val="tx2"/>
              </a:solidFill>
            </a:endParaRPr>
          </a:p>
        </p:txBody>
      </p:sp>
      <p:sp>
        <p:nvSpPr>
          <p:cNvPr id="34" name="文本框 33"/>
          <p:cNvSpPr txBox="1"/>
          <p:nvPr/>
        </p:nvSpPr>
        <p:spPr>
          <a:xfrm>
            <a:off x="5000034" y="1265270"/>
            <a:ext cx="3249608" cy="369332"/>
          </a:xfrm>
          <a:prstGeom prst="rect">
            <a:avLst/>
          </a:prstGeom>
          <a:noFill/>
        </p:spPr>
        <p:txBody>
          <a:bodyPr wrap="none" rtlCol="0">
            <a:spAutoFit/>
          </a:bodyPr>
          <a:lstStyle/>
          <a:p>
            <a:r>
              <a:rPr lang="zh-CN" altLang="en-US" dirty="0" smtClean="0">
                <a:solidFill>
                  <a:schemeClr val="tx2"/>
                </a:solidFill>
              </a:rPr>
              <a:t>矫正结果图像（输出，待求）</a:t>
            </a:r>
            <a:endParaRPr lang="zh-CN" altLang="en-US" dirty="0">
              <a:solidFill>
                <a:schemeClr val="tx2"/>
              </a:solidFill>
            </a:endParaRPr>
          </a:p>
        </p:txBody>
      </p:sp>
    </p:spTree>
    <p:extLst>
      <p:ext uri="{BB962C8B-B14F-4D97-AF65-F5344CB8AC3E}">
        <p14:creationId xmlns:p14="http://schemas.microsoft.com/office/powerpoint/2010/main" val="30545610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坐标的几何校正</a:t>
            </a:r>
          </a:p>
        </p:txBody>
      </p:sp>
      <p:sp>
        <p:nvSpPr>
          <p:cNvPr id="3" name="内容占位符 2"/>
          <p:cNvSpPr>
            <a:spLocks noGrp="1"/>
          </p:cNvSpPr>
          <p:nvPr>
            <p:ph idx="1"/>
          </p:nvPr>
        </p:nvSpPr>
        <p:spPr/>
        <p:txBody>
          <a:bodyPr/>
          <a:lstStyle/>
          <a:p>
            <a:pPr>
              <a:lnSpc>
                <a:spcPct val="150000"/>
              </a:lnSpc>
              <a:spcBef>
                <a:spcPct val="25000"/>
              </a:spcBef>
              <a:defRPr/>
            </a:pPr>
            <a:r>
              <a:rPr lang="zh-CN" altLang="en-US" dirty="0" smtClean="0"/>
              <a:t>建立</a:t>
            </a:r>
            <a:r>
              <a:rPr lang="zh-CN" altLang="en-US" dirty="0"/>
              <a:t>恢复</a:t>
            </a:r>
            <a:r>
              <a:rPr lang="zh-CN" altLang="en-US" dirty="0" smtClean="0"/>
              <a:t>图象</a:t>
            </a:r>
            <a:r>
              <a:rPr lang="zh-CN" altLang="en-US" dirty="0"/>
              <a:t>网格坐标与失真图象网格坐标之间的对应关系</a:t>
            </a:r>
          </a:p>
          <a:p>
            <a:pPr>
              <a:lnSpc>
                <a:spcPct val="150000"/>
              </a:lnSpc>
              <a:spcBef>
                <a:spcPct val="25000"/>
              </a:spcBef>
              <a:defRPr/>
            </a:pPr>
            <a:r>
              <a:rPr lang="zh-CN" altLang="en-US" dirty="0"/>
              <a:t>这一对应关系可以用多项式来表示。一般用二次多项式</a:t>
            </a:r>
          </a:p>
          <a:p>
            <a:pPr>
              <a:lnSpc>
                <a:spcPct val="150000"/>
              </a:lnSpc>
              <a:spcBef>
                <a:spcPct val="25000"/>
              </a:spcBef>
              <a:defRPr/>
            </a:pPr>
            <a:r>
              <a:rPr lang="zh-CN" altLang="en-US" dirty="0"/>
              <a:t>为了求得变换多项式的系数，必须要有足够多、合适的</a:t>
            </a:r>
            <a:r>
              <a:rPr lang="zh-CN" altLang="en-US" dirty="0">
                <a:solidFill>
                  <a:srgbClr val="0070C0"/>
                </a:solidFill>
              </a:rPr>
              <a:t>控制点</a:t>
            </a:r>
            <a:r>
              <a:rPr lang="zh-CN" altLang="en-US" dirty="0"/>
              <a:t>。 </a:t>
            </a:r>
          </a:p>
          <a:p>
            <a:pPr>
              <a:lnSpc>
                <a:spcPct val="150000"/>
              </a:lnSpc>
              <a:spcBef>
                <a:spcPct val="25000"/>
              </a:spcBef>
              <a:defRPr/>
            </a:pPr>
            <a:r>
              <a:rPr lang="zh-CN" altLang="en-US" dirty="0"/>
              <a:t>变换式和控制点的选取关系到校正的精度和计算量</a:t>
            </a:r>
          </a:p>
          <a:p>
            <a:endParaRPr lang="zh-CN" altLang="en-US" dirty="0"/>
          </a:p>
        </p:txBody>
      </p:sp>
    </p:spTree>
    <p:extLst>
      <p:ext uri="{BB962C8B-B14F-4D97-AF65-F5344CB8AC3E}">
        <p14:creationId xmlns:p14="http://schemas.microsoft.com/office/powerpoint/2010/main" val="238040046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确定多项式变换系数</a:t>
            </a:r>
          </a:p>
        </p:txBody>
      </p:sp>
      <mc:AlternateContent xmlns:mc="http://schemas.openxmlformats.org/markup-compatibility/2006" xmlns:a14="http://schemas.microsoft.com/office/drawing/2010/main">
        <mc:Choice Requires="a14">
          <p:sp>
            <p:nvSpPr>
              <p:cNvPr id="4" name="文本框 3"/>
              <p:cNvSpPr txBox="1"/>
              <p:nvPr/>
            </p:nvSpPr>
            <p:spPr>
              <a:xfrm>
                <a:off x="1611360" y="1937434"/>
                <a:ext cx="57848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3</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𝑖</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4</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𝑗</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5</m:t>
                          </m:r>
                        </m:sub>
                      </m:sSub>
                      <m:r>
                        <a:rPr lang="en-US" altLang="zh-CN" sz="2400" b="0" i="1" smtClean="0">
                          <a:latin typeface="Cambria Math" panose="02040503050406030204" pitchFamily="18" charset="0"/>
                        </a:rPr>
                        <m:t>𝑖𝑗</m:t>
                      </m:r>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611360" y="1937434"/>
                <a:ext cx="5784862" cy="461665"/>
              </a:xfrm>
              <a:prstGeom prst="rect">
                <a:avLst/>
              </a:prstGeom>
              <a:blipFill>
                <a:blip r:embed="rId2"/>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570849" y="2523513"/>
                <a:ext cx="57848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3</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𝑖</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4</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𝑗</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5</m:t>
                          </m:r>
                        </m:sub>
                      </m:sSub>
                      <m:r>
                        <a:rPr lang="en-US" altLang="zh-CN" sz="2400" b="0" i="1" smtClean="0">
                          <a:latin typeface="Cambria Math" panose="02040503050406030204" pitchFamily="18" charset="0"/>
                        </a:rPr>
                        <m:t>𝑖𝑗</m:t>
                      </m:r>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570849" y="2523513"/>
                <a:ext cx="5784862" cy="461665"/>
              </a:xfrm>
              <a:prstGeom prst="rect">
                <a:avLst/>
              </a:prstGeom>
              <a:blipFill>
                <a:blip r:embed="rId3"/>
                <a:stretch>
                  <a:fillRect b="-17105"/>
                </a:stretch>
              </a:blipFill>
            </p:spPr>
            <p:txBody>
              <a:bodyPr/>
              <a:lstStyle/>
              <a:p>
                <a:r>
                  <a:rPr lang="zh-CN" altLang="en-US">
                    <a:noFill/>
                  </a:rPr>
                  <a:t> </a:t>
                </a:r>
              </a:p>
            </p:txBody>
          </p:sp>
        </mc:Fallback>
      </mc:AlternateContent>
      <p:sp>
        <p:nvSpPr>
          <p:cNvPr id="6" name="文本框 5"/>
          <p:cNvSpPr txBox="1"/>
          <p:nvPr/>
        </p:nvSpPr>
        <p:spPr>
          <a:xfrm>
            <a:off x="875211" y="3331029"/>
            <a:ext cx="1110343" cy="461665"/>
          </a:xfrm>
          <a:prstGeom prst="rect">
            <a:avLst/>
          </a:prstGeom>
          <a:noFill/>
        </p:spPr>
        <p:txBody>
          <a:bodyPr wrap="square" rtlCol="0">
            <a:spAutoFit/>
          </a:bodyPr>
          <a:lstStyle/>
          <a:p>
            <a:r>
              <a:rPr lang="zh-CN" altLang="en-US" sz="2400" dirty="0"/>
              <a:t>控制点：</a:t>
            </a:r>
          </a:p>
        </p:txBody>
      </p:sp>
      <mc:AlternateContent xmlns:mc="http://schemas.openxmlformats.org/markup-compatibility/2006" xmlns:a14="http://schemas.microsoft.com/office/drawing/2010/main">
        <mc:Choice Requires="a14">
          <p:sp>
            <p:nvSpPr>
              <p:cNvPr id="7" name="文本框 6"/>
              <p:cNvSpPr txBox="1"/>
              <p:nvPr/>
            </p:nvSpPr>
            <p:spPr>
              <a:xfrm>
                <a:off x="1240970" y="3751906"/>
                <a:ext cx="43368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𝒑</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𝑀</m:t>
                                  </m:r>
                                </m:sub>
                              </m:sSub>
                            </m:e>
                          </m:d>
                        </m:e>
                        <m:sup>
                          <m:r>
                            <a:rPr lang="en-US" altLang="zh-CN" sz="2400" b="0" i="1" smtClean="0">
                              <a:latin typeface="Cambria Math" panose="02040503050406030204" pitchFamily="18" charset="0"/>
                            </a:rPr>
                            <m:t>𝑇</m:t>
                          </m:r>
                        </m:sup>
                      </m:sSup>
                    </m:oMath>
                  </m:oMathPara>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240970" y="3751906"/>
                <a:ext cx="4336869" cy="461665"/>
              </a:xfrm>
              <a:prstGeom prst="rect">
                <a:avLst/>
              </a:prstGeom>
              <a:blipFill>
                <a:blip r:embed="rId4"/>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240971" y="4291689"/>
                <a:ext cx="43368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𝒒</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𝑀</m:t>
                                  </m:r>
                                </m:sub>
                              </m:sSub>
                            </m:e>
                          </m:d>
                        </m:e>
                        <m:sup>
                          <m:r>
                            <a:rPr lang="en-US" altLang="zh-CN" sz="2400" b="0" i="1" smtClean="0">
                              <a:latin typeface="Cambria Math" panose="02040503050406030204" pitchFamily="18" charset="0"/>
                            </a:rPr>
                            <m:t>𝑇</m:t>
                          </m:r>
                        </m:sup>
                      </m:sSup>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240971" y="4291689"/>
                <a:ext cx="4336869" cy="461665"/>
              </a:xfrm>
              <a:prstGeom prst="rect">
                <a:avLst/>
              </a:prstGeom>
              <a:blipFill>
                <a:blip r:embed="rId5"/>
                <a:stretch>
                  <a:fillRect b="-11842"/>
                </a:stretch>
              </a:blipFill>
            </p:spPr>
            <p:txBody>
              <a:bodyPr/>
              <a:lstStyle/>
              <a:p>
                <a:r>
                  <a:rPr lang="zh-CN" altLang="en-US">
                    <a:noFill/>
                  </a:rPr>
                  <a:t> </a:t>
                </a:r>
              </a:p>
            </p:txBody>
          </p:sp>
        </mc:Fallback>
      </mc:AlternateContent>
      <p:sp>
        <p:nvSpPr>
          <p:cNvPr id="9" name="文本框 8"/>
          <p:cNvSpPr txBox="1"/>
          <p:nvPr/>
        </p:nvSpPr>
        <p:spPr>
          <a:xfrm>
            <a:off x="1043043" y="5096040"/>
            <a:ext cx="5751295" cy="461665"/>
          </a:xfrm>
          <a:prstGeom prst="rect">
            <a:avLst/>
          </a:prstGeom>
          <a:noFill/>
        </p:spPr>
        <p:txBody>
          <a:bodyPr wrap="square" rtlCol="0">
            <a:spAutoFit/>
          </a:bodyPr>
          <a:lstStyle/>
          <a:p>
            <a:r>
              <a:rPr lang="zh-CN" altLang="en-US" sz="2400" dirty="0"/>
              <a:t>由一组控制点，得到变换多项式的</a:t>
            </a:r>
            <a:r>
              <a:rPr lang="zh-CN" altLang="en-US" sz="2400" dirty="0" smtClean="0"/>
              <a:t>系数。</a:t>
            </a:r>
            <a:endParaRPr lang="zh-CN" altLang="en-US" sz="2400" dirty="0"/>
          </a:p>
        </p:txBody>
      </p:sp>
      <p:sp>
        <p:nvSpPr>
          <p:cNvPr id="3" name="矩形 2"/>
          <p:cNvSpPr/>
          <p:nvPr/>
        </p:nvSpPr>
        <p:spPr>
          <a:xfrm>
            <a:off x="875211" y="1412540"/>
            <a:ext cx="3877985" cy="461665"/>
          </a:xfrm>
          <a:prstGeom prst="rect">
            <a:avLst/>
          </a:prstGeom>
        </p:spPr>
        <p:txBody>
          <a:bodyPr wrap="none">
            <a:spAutoFit/>
          </a:bodyPr>
          <a:lstStyle/>
          <a:p>
            <a:r>
              <a:rPr lang="zh-CN" altLang="en-US" sz="2400" dirty="0" smtClean="0"/>
              <a:t>基于二</a:t>
            </a:r>
            <a:r>
              <a:rPr lang="zh-CN" altLang="en-US" sz="2400" dirty="0"/>
              <a:t>次</a:t>
            </a:r>
            <a:r>
              <a:rPr lang="zh-CN" altLang="en-US" sz="2400" dirty="0" smtClean="0"/>
              <a:t>多项式坐标变换：</a:t>
            </a:r>
            <a:endParaRPr lang="zh-CN" altLang="en-US" sz="2400" dirty="0"/>
          </a:p>
        </p:txBody>
      </p:sp>
    </p:spTree>
    <p:extLst>
      <p:ext uri="{BB962C8B-B14F-4D97-AF65-F5344CB8AC3E}">
        <p14:creationId xmlns:p14="http://schemas.microsoft.com/office/powerpoint/2010/main" val="224578075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像素灰度值的估计</a:t>
            </a:r>
          </a:p>
        </p:txBody>
      </p:sp>
      <p:sp>
        <p:nvSpPr>
          <p:cNvPr id="3" name="内容占位符 2"/>
          <p:cNvSpPr>
            <a:spLocks noGrp="1"/>
          </p:cNvSpPr>
          <p:nvPr>
            <p:ph idx="1"/>
          </p:nvPr>
        </p:nvSpPr>
        <p:spPr/>
        <p:txBody>
          <a:bodyPr/>
          <a:lstStyle/>
          <a:p>
            <a:pPr>
              <a:buFont typeface="+mj-lt"/>
              <a:buAutoNum type="arabicPeriod"/>
            </a:pPr>
            <a:r>
              <a:rPr lang="zh-CN" altLang="en-US" dirty="0"/>
              <a:t>最近邻赋值</a:t>
            </a:r>
            <a:endParaRPr lang="en-US" altLang="zh-CN" dirty="0"/>
          </a:p>
          <a:p>
            <a:pPr lvl="1"/>
            <a:r>
              <a:rPr lang="zh-CN" altLang="en-US" dirty="0"/>
              <a:t>也称零阶差值，把最靠近点的像素值赋予改点</a:t>
            </a:r>
            <a:endParaRPr lang="en-US" altLang="zh-CN" dirty="0"/>
          </a:p>
          <a:p>
            <a:pPr lvl="1"/>
            <a:r>
              <a:rPr lang="zh-CN" altLang="en-US" dirty="0"/>
              <a:t>计算简单，结果一般可以接受，但细结构处质量差</a:t>
            </a:r>
            <a:endParaRPr lang="en-US" altLang="zh-CN" dirty="0"/>
          </a:p>
          <a:p>
            <a:pPr>
              <a:buFont typeface="+mj-lt"/>
              <a:buAutoNum type="arabicPeriod"/>
            </a:pPr>
            <a:r>
              <a:rPr lang="zh-CN" altLang="en-US" dirty="0"/>
              <a:t>双向</a:t>
            </a:r>
            <a:r>
              <a:rPr lang="zh-CN" altLang="en-US" dirty="0" smtClean="0"/>
              <a:t>线型</a:t>
            </a:r>
            <a:r>
              <a:rPr lang="zh-CN" altLang="en-US" dirty="0"/>
              <a:t>插</a:t>
            </a:r>
            <a:r>
              <a:rPr lang="zh-CN" altLang="en-US" dirty="0" smtClean="0"/>
              <a:t>值</a:t>
            </a:r>
            <a:endParaRPr lang="en-US" altLang="zh-CN" dirty="0"/>
          </a:p>
          <a:p>
            <a:pPr lvl="1"/>
            <a:r>
              <a:rPr lang="zh-CN" altLang="en-US" dirty="0"/>
              <a:t>也称一阶插值</a:t>
            </a:r>
            <a:endParaRPr lang="en-US" altLang="zh-CN" dirty="0"/>
          </a:p>
          <a:p>
            <a:pPr lvl="1"/>
            <a:r>
              <a:rPr lang="zh-CN" altLang="en-US" dirty="0"/>
              <a:t>计算稍复杂，结果比零阶插值好，虽然在边界处是连续的，但是其导数不连续</a:t>
            </a:r>
          </a:p>
          <a:p>
            <a:pPr>
              <a:buFont typeface="+mj-lt"/>
              <a:buAutoNum type="arabicPeriod"/>
            </a:pPr>
            <a:r>
              <a:rPr lang="zh-CN" altLang="en-US" dirty="0"/>
              <a:t>高阶插值</a:t>
            </a:r>
            <a:endParaRPr lang="en-US" altLang="zh-CN" dirty="0"/>
          </a:p>
          <a:p>
            <a:pPr lvl="1"/>
            <a:r>
              <a:rPr lang="zh-CN" altLang="en-US" dirty="0"/>
              <a:t>计算复杂，可以克服边界处导数的不连续性</a:t>
            </a:r>
          </a:p>
          <a:p>
            <a:pPr lvl="1">
              <a:buFont typeface="+mj-lt"/>
              <a:buAutoNum type="arabicPeriod"/>
            </a:pPr>
            <a:endParaRPr lang="zh-CN" altLang="en-US" dirty="0"/>
          </a:p>
        </p:txBody>
      </p:sp>
    </p:spTree>
    <p:extLst>
      <p:ext uri="{BB962C8B-B14F-4D97-AF65-F5344CB8AC3E}">
        <p14:creationId xmlns:p14="http://schemas.microsoft.com/office/powerpoint/2010/main" val="257237716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双向线性插值计算式</a:t>
            </a:r>
          </a:p>
        </p:txBody>
      </p:sp>
      <p:sp>
        <p:nvSpPr>
          <p:cNvPr id="8" name="矩形 7"/>
          <p:cNvSpPr/>
          <p:nvPr/>
        </p:nvSpPr>
        <p:spPr bwMode="auto">
          <a:xfrm>
            <a:off x="2867910" y="2057400"/>
            <a:ext cx="2808288" cy="2740025"/>
          </a:xfrm>
          <a:prstGeom prst="rect">
            <a:avLst/>
          </a:prstGeom>
          <a:ln/>
        </p:spPr>
        <p:style>
          <a:lnRef idx="2">
            <a:schemeClr val="dk1"/>
          </a:lnRef>
          <a:fillRef idx="1">
            <a:schemeClr val="lt1"/>
          </a:fillRef>
          <a:effectRef idx="0">
            <a:schemeClr val="dk1"/>
          </a:effectRef>
          <a:fontRef idx="minor">
            <a:schemeClr val="dk1"/>
          </a:fontRef>
        </p:style>
        <p:txBody>
          <a:bodyPr/>
          <a:lstStyle/>
          <a:p>
            <a:pPr eaLnBrk="1" hangingPunct="1">
              <a:spcBef>
                <a:spcPct val="20000"/>
              </a:spcBef>
              <a:buClr>
                <a:schemeClr val="accent2"/>
              </a:buClr>
              <a:buFont typeface="Wingdings" charset="0"/>
              <a:buChar char="•"/>
              <a:defRPr/>
            </a:pPr>
            <a:endParaRPr kumimoji="0" lang="zh-CN" altLang="en-US" sz="1800">
              <a:solidFill>
                <a:schemeClr val="tx1"/>
              </a:solidFill>
            </a:endParaRPr>
          </a:p>
        </p:txBody>
      </p:sp>
      <p:cxnSp>
        <p:nvCxnSpPr>
          <p:cNvPr id="10" name="直接连接符 9"/>
          <p:cNvCxnSpPr/>
          <p:nvPr/>
        </p:nvCxnSpPr>
        <p:spPr bwMode="auto">
          <a:xfrm flipV="1">
            <a:off x="2867910" y="3643313"/>
            <a:ext cx="2808288" cy="158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直接连接符 10"/>
          <p:cNvCxnSpPr/>
          <p:nvPr/>
        </p:nvCxnSpPr>
        <p:spPr bwMode="auto">
          <a:xfrm>
            <a:off x="4353810" y="2057400"/>
            <a:ext cx="0" cy="274002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 name="左大括号 11"/>
          <p:cNvSpPr/>
          <p:nvPr/>
        </p:nvSpPr>
        <p:spPr bwMode="auto">
          <a:xfrm>
            <a:off x="2580573" y="2057400"/>
            <a:ext cx="236537" cy="1530350"/>
          </a:xfrm>
          <a:prstGeom prst="leftBrace">
            <a:avLst/>
          </a:prstGeom>
          <a:ln/>
        </p:spPr>
        <p:style>
          <a:lnRef idx="2">
            <a:schemeClr val="dk1"/>
          </a:lnRef>
          <a:fillRef idx="0">
            <a:schemeClr val="dk1"/>
          </a:fillRef>
          <a:effectRef idx="1">
            <a:schemeClr val="dk1"/>
          </a:effectRef>
          <a:fontRef idx="minor">
            <a:schemeClr val="tx1"/>
          </a:fontRef>
        </p:style>
        <p:txBody>
          <a:bodyPr/>
          <a:lstStyle/>
          <a:p>
            <a:pPr eaLnBrk="1" hangingPunct="1">
              <a:spcBef>
                <a:spcPct val="20000"/>
              </a:spcBef>
              <a:buClr>
                <a:schemeClr val="accent2"/>
              </a:buClr>
              <a:buFont typeface="Wingdings" charset="0"/>
              <a:buChar char="•"/>
              <a:defRPr/>
            </a:pPr>
            <a:endParaRPr kumimoji="0" lang="zh-CN" altLang="en-US" sz="1800"/>
          </a:p>
        </p:txBody>
      </p:sp>
      <p:sp>
        <p:nvSpPr>
          <p:cNvPr id="13" name="左大括号 12"/>
          <p:cNvSpPr/>
          <p:nvPr/>
        </p:nvSpPr>
        <p:spPr bwMode="auto">
          <a:xfrm>
            <a:off x="2580573" y="3698875"/>
            <a:ext cx="236537" cy="1098550"/>
          </a:xfrm>
          <a:prstGeom prst="leftBrace">
            <a:avLst/>
          </a:prstGeom>
          <a:ln/>
        </p:spPr>
        <p:style>
          <a:lnRef idx="2">
            <a:schemeClr val="dk1"/>
          </a:lnRef>
          <a:fillRef idx="0">
            <a:schemeClr val="dk1"/>
          </a:fillRef>
          <a:effectRef idx="1">
            <a:schemeClr val="dk1"/>
          </a:effectRef>
          <a:fontRef idx="minor">
            <a:schemeClr val="tx1"/>
          </a:fontRef>
        </p:style>
        <p:txBody>
          <a:bodyPr/>
          <a:lstStyle/>
          <a:p>
            <a:pPr eaLnBrk="1" hangingPunct="1">
              <a:spcBef>
                <a:spcPct val="20000"/>
              </a:spcBef>
              <a:buClr>
                <a:schemeClr val="accent2"/>
              </a:buClr>
              <a:buFont typeface="Wingdings" charset="0"/>
              <a:buChar char="•"/>
              <a:defRPr/>
            </a:pPr>
            <a:endParaRPr kumimoji="0" lang="zh-CN" altLang="en-US" sz="1800"/>
          </a:p>
        </p:txBody>
      </p:sp>
      <p:sp>
        <p:nvSpPr>
          <p:cNvPr id="14" name="文本框 11"/>
          <p:cNvSpPr txBox="1">
            <a:spLocks noChangeArrowheads="1"/>
          </p:cNvSpPr>
          <p:nvPr/>
        </p:nvSpPr>
        <p:spPr bwMode="auto">
          <a:xfrm>
            <a:off x="2113848" y="2592388"/>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p</a:t>
            </a:r>
            <a:r>
              <a:rPr lang="en-US" altLang="zh-CN" baseline="-25000"/>
              <a:t>1</a:t>
            </a:r>
            <a:endParaRPr lang="zh-CN" altLang="en-US" baseline="-25000"/>
          </a:p>
        </p:txBody>
      </p:sp>
      <p:sp>
        <p:nvSpPr>
          <p:cNvPr id="15" name="文本框 20"/>
          <p:cNvSpPr txBox="1">
            <a:spLocks noChangeArrowheads="1"/>
          </p:cNvSpPr>
          <p:nvPr/>
        </p:nvSpPr>
        <p:spPr bwMode="auto">
          <a:xfrm>
            <a:off x="2113848" y="3946525"/>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p</a:t>
            </a:r>
            <a:r>
              <a:rPr lang="en-US" altLang="zh-CN" baseline="-25000"/>
              <a:t>2</a:t>
            </a:r>
            <a:endParaRPr lang="zh-CN" altLang="en-US" baseline="-25000"/>
          </a:p>
        </p:txBody>
      </p:sp>
      <p:sp>
        <p:nvSpPr>
          <p:cNvPr id="16" name="文本框 21"/>
          <p:cNvSpPr txBox="1">
            <a:spLocks noChangeArrowheads="1"/>
          </p:cNvSpPr>
          <p:nvPr/>
        </p:nvSpPr>
        <p:spPr bwMode="auto">
          <a:xfrm>
            <a:off x="2340860" y="4738688"/>
            <a:ext cx="954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f(0, 0)</a:t>
            </a:r>
            <a:endParaRPr lang="zh-CN" altLang="en-US"/>
          </a:p>
        </p:txBody>
      </p:sp>
      <p:sp>
        <p:nvSpPr>
          <p:cNvPr id="17" name="文本框 22"/>
          <p:cNvSpPr txBox="1">
            <a:spLocks noChangeArrowheads="1"/>
          </p:cNvSpPr>
          <p:nvPr/>
        </p:nvSpPr>
        <p:spPr bwMode="auto">
          <a:xfrm>
            <a:off x="2161613" y="1456533"/>
            <a:ext cx="954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a:t>f(1, 0)</a:t>
            </a:r>
            <a:endParaRPr lang="zh-CN" altLang="en-US" dirty="0"/>
          </a:p>
        </p:txBody>
      </p:sp>
      <p:sp>
        <p:nvSpPr>
          <p:cNvPr id="18" name="文本框 23"/>
          <p:cNvSpPr txBox="1">
            <a:spLocks noChangeArrowheads="1"/>
          </p:cNvSpPr>
          <p:nvPr/>
        </p:nvSpPr>
        <p:spPr bwMode="auto">
          <a:xfrm>
            <a:off x="5394648" y="1474618"/>
            <a:ext cx="954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a:t>f(1, 1)</a:t>
            </a:r>
            <a:endParaRPr lang="zh-CN" altLang="en-US" dirty="0"/>
          </a:p>
        </p:txBody>
      </p:sp>
      <p:sp>
        <p:nvSpPr>
          <p:cNvPr id="19" name="文本框 24"/>
          <p:cNvSpPr txBox="1">
            <a:spLocks noChangeArrowheads="1"/>
          </p:cNvSpPr>
          <p:nvPr/>
        </p:nvSpPr>
        <p:spPr bwMode="auto">
          <a:xfrm>
            <a:off x="5199948" y="4754563"/>
            <a:ext cx="954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f(0, 1)</a:t>
            </a:r>
            <a:endParaRPr lang="zh-CN" altLang="en-US"/>
          </a:p>
        </p:txBody>
      </p:sp>
      <p:sp>
        <p:nvSpPr>
          <p:cNvPr id="20" name="左大括号 19"/>
          <p:cNvSpPr/>
          <p:nvPr/>
        </p:nvSpPr>
        <p:spPr bwMode="auto">
          <a:xfrm rot="5400000">
            <a:off x="3529104" y="1167607"/>
            <a:ext cx="147637" cy="1485900"/>
          </a:xfrm>
          <a:prstGeom prst="leftBrace">
            <a:avLst/>
          </a:prstGeom>
          <a:ln/>
        </p:spPr>
        <p:style>
          <a:lnRef idx="2">
            <a:schemeClr val="dk1"/>
          </a:lnRef>
          <a:fillRef idx="0">
            <a:schemeClr val="dk1"/>
          </a:fillRef>
          <a:effectRef idx="1">
            <a:schemeClr val="dk1"/>
          </a:effectRef>
          <a:fontRef idx="minor">
            <a:schemeClr val="tx1"/>
          </a:fontRef>
        </p:style>
        <p:txBody>
          <a:bodyPr/>
          <a:lstStyle/>
          <a:p>
            <a:pPr eaLnBrk="1" hangingPunct="1">
              <a:spcBef>
                <a:spcPct val="20000"/>
              </a:spcBef>
              <a:buClr>
                <a:schemeClr val="accent2"/>
              </a:buClr>
              <a:buFont typeface="Wingdings" charset="0"/>
              <a:buChar char="•"/>
              <a:defRPr/>
            </a:pPr>
            <a:endParaRPr kumimoji="0" lang="zh-CN" altLang="en-US" sz="1800"/>
          </a:p>
        </p:txBody>
      </p:sp>
      <p:sp>
        <p:nvSpPr>
          <p:cNvPr id="21" name="左大括号 20"/>
          <p:cNvSpPr/>
          <p:nvPr/>
        </p:nvSpPr>
        <p:spPr bwMode="auto">
          <a:xfrm rot="5400000">
            <a:off x="4944360" y="1281113"/>
            <a:ext cx="144463" cy="1271587"/>
          </a:xfrm>
          <a:prstGeom prst="leftBrace">
            <a:avLst/>
          </a:prstGeom>
          <a:ln/>
        </p:spPr>
        <p:style>
          <a:lnRef idx="2">
            <a:schemeClr val="dk1"/>
          </a:lnRef>
          <a:fillRef idx="0">
            <a:schemeClr val="dk1"/>
          </a:fillRef>
          <a:effectRef idx="1">
            <a:schemeClr val="dk1"/>
          </a:effectRef>
          <a:fontRef idx="minor">
            <a:schemeClr val="tx1"/>
          </a:fontRef>
        </p:style>
        <p:txBody>
          <a:bodyPr/>
          <a:lstStyle/>
          <a:p>
            <a:pPr eaLnBrk="1" hangingPunct="1">
              <a:spcBef>
                <a:spcPct val="20000"/>
              </a:spcBef>
              <a:buClr>
                <a:schemeClr val="accent2"/>
              </a:buClr>
              <a:buFont typeface="Wingdings" charset="0"/>
              <a:buChar char="•"/>
              <a:defRPr/>
            </a:pPr>
            <a:endParaRPr kumimoji="0" lang="zh-CN" altLang="en-US" sz="1800"/>
          </a:p>
        </p:txBody>
      </p:sp>
      <p:sp>
        <p:nvSpPr>
          <p:cNvPr id="22" name="文本框 27"/>
          <p:cNvSpPr txBox="1">
            <a:spLocks noChangeArrowheads="1"/>
          </p:cNvSpPr>
          <p:nvPr/>
        </p:nvSpPr>
        <p:spPr bwMode="auto">
          <a:xfrm>
            <a:off x="3412423" y="1261906"/>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a:t>q</a:t>
            </a:r>
            <a:r>
              <a:rPr lang="en-US" altLang="zh-CN" baseline="-25000" dirty="0"/>
              <a:t>1</a:t>
            </a:r>
            <a:endParaRPr lang="zh-CN" altLang="en-US" baseline="-25000" dirty="0"/>
          </a:p>
        </p:txBody>
      </p:sp>
      <p:sp>
        <p:nvSpPr>
          <p:cNvPr id="23" name="文本框 28"/>
          <p:cNvSpPr txBox="1">
            <a:spLocks noChangeArrowheads="1"/>
          </p:cNvSpPr>
          <p:nvPr/>
        </p:nvSpPr>
        <p:spPr bwMode="auto">
          <a:xfrm>
            <a:off x="4750685" y="1258888"/>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q</a:t>
            </a:r>
            <a:r>
              <a:rPr lang="en-US" altLang="zh-CN" baseline="-25000"/>
              <a:t>2</a:t>
            </a:r>
            <a:endParaRPr lang="zh-CN" altLang="en-US" baseline="-25000"/>
          </a:p>
        </p:txBody>
      </p:sp>
      <p:sp>
        <p:nvSpPr>
          <p:cNvPr id="24" name="矩形 12"/>
          <p:cNvSpPr>
            <a:spLocks noChangeArrowheads="1"/>
          </p:cNvSpPr>
          <p:nvPr/>
        </p:nvSpPr>
        <p:spPr bwMode="auto">
          <a:xfrm>
            <a:off x="506413" y="2352675"/>
            <a:ext cx="1479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p</a:t>
            </a:r>
            <a:r>
              <a:rPr lang="en-US" altLang="zh-CN" baseline="-25000"/>
              <a:t>1</a:t>
            </a:r>
            <a:r>
              <a:rPr lang="en-US" altLang="zh-CN"/>
              <a:t> + p</a:t>
            </a:r>
            <a:r>
              <a:rPr lang="en-US" altLang="zh-CN" baseline="-25000"/>
              <a:t>2 </a:t>
            </a:r>
            <a:r>
              <a:rPr lang="en-US" altLang="zh-CN"/>
              <a:t>= 1</a:t>
            </a:r>
          </a:p>
          <a:p>
            <a:r>
              <a:rPr lang="en-US" altLang="zh-CN"/>
              <a:t>q</a:t>
            </a:r>
            <a:r>
              <a:rPr lang="en-US" altLang="zh-CN" baseline="-25000"/>
              <a:t>1</a:t>
            </a:r>
            <a:r>
              <a:rPr lang="en-US" altLang="zh-CN"/>
              <a:t> + q</a:t>
            </a:r>
            <a:r>
              <a:rPr lang="en-US" altLang="zh-CN" baseline="-25000"/>
              <a:t>2 </a:t>
            </a:r>
            <a:r>
              <a:rPr lang="en-US" altLang="zh-CN"/>
              <a:t>= 1</a:t>
            </a:r>
            <a:endParaRPr lang="zh-CN" altLang="en-US"/>
          </a:p>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397034" y="5452549"/>
                <a:ext cx="8533170" cy="369332"/>
              </a:xfrm>
              <a:prstGeom prst="rect">
                <a:avLst/>
              </a:prstGeom>
            </p:spPr>
            <p:txBody>
              <a:bodyPr wrap="none">
                <a:spAutoFit/>
              </a:bodyPr>
              <a:lstStyle/>
              <a:p>
                <a:r>
                  <a:rPr lang="zh-CN" altLang="en-US" dirty="0"/>
                  <a:t>由</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smtClean="0"/>
                  <a:t>，将四个点坐标和灰度信息代入，最后可得：</a:t>
                </a:r>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97034" y="5452549"/>
                <a:ext cx="8533170" cy="369332"/>
              </a:xfrm>
              <a:prstGeom prst="rect">
                <a:avLst/>
              </a:prstGeom>
              <a:blipFill>
                <a:blip r:embed="rId2"/>
                <a:stretch>
                  <a:fillRect l="-571"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583439" y="6032879"/>
                <a:ext cx="633449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0,0</m:t>
                              </m:r>
                            </m:e>
                          </m:d>
                          <m:r>
                            <a:rPr lang="en-US" altLang="zh-CN" i="1">
                              <a:latin typeface="Cambria Math" panose="02040503050406030204" pitchFamily="18" charset="0"/>
                            </a:rPr>
                            <m:t>𝑝</m:t>
                          </m:r>
                          <m:r>
                            <a:rPr lang="en-US" altLang="zh-CN" i="1" baseline="-25000">
                              <a:latin typeface="Cambria Math" panose="02040503050406030204" pitchFamily="18" charset="0"/>
                            </a:rPr>
                            <m:t>1</m:t>
                          </m:r>
                          <m:r>
                            <a:rPr lang="en-US" altLang="zh-CN" i="1">
                              <a:latin typeface="Cambria Math" panose="02040503050406030204" pitchFamily="18" charset="0"/>
                            </a:rPr>
                            <m:t>𝑞</m:t>
                          </m:r>
                          <m:r>
                            <a:rPr lang="en-US" altLang="zh-CN" i="1" baseline="-2500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1,0</m:t>
                              </m:r>
                            </m:e>
                          </m:d>
                          <m:r>
                            <a:rPr lang="en-US" altLang="zh-CN" i="1">
                              <a:latin typeface="Cambria Math" panose="02040503050406030204" pitchFamily="18" charset="0"/>
                            </a:rPr>
                            <m:t>𝑝</m:t>
                          </m:r>
                          <m:r>
                            <a:rPr lang="en-US" altLang="zh-CN" i="1" baseline="-25000">
                              <a:latin typeface="Cambria Math" panose="02040503050406030204" pitchFamily="18" charset="0"/>
                            </a:rPr>
                            <m:t>2</m:t>
                          </m:r>
                          <m:r>
                            <a:rPr lang="en-US" altLang="zh-CN" i="1">
                              <a:latin typeface="Cambria Math" panose="02040503050406030204" pitchFamily="18" charset="0"/>
                            </a:rPr>
                            <m:t>𝑞</m:t>
                          </m:r>
                          <m:r>
                            <a:rPr lang="en-US" altLang="zh-CN" i="1" baseline="-2500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0,1</m:t>
                              </m:r>
                            </m:e>
                          </m:d>
                          <m:r>
                            <a:rPr lang="en-US" altLang="zh-CN" i="1">
                              <a:latin typeface="Cambria Math" panose="02040503050406030204" pitchFamily="18" charset="0"/>
                            </a:rPr>
                            <m:t>𝑝</m:t>
                          </m:r>
                          <m:r>
                            <a:rPr lang="en-US" altLang="zh-CN" i="1" baseline="-25000">
                              <a:latin typeface="Cambria Math" panose="02040503050406030204" pitchFamily="18" charset="0"/>
                            </a:rPr>
                            <m:t>1</m:t>
                          </m:r>
                          <m:r>
                            <a:rPr lang="en-US" altLang="zh-CN" i="1">
                              <a:latin typeface="Cambria Math" panose="02040503050406030204" pitchFamily="18" charset="0"/>
                            </a:rPr>
                            <m:t>𝑞</m:t>
                          </m:r>
                          <m:r>
                            <a:rPr lang="en-US" altLang="zh-CN" i="1" baseline="-25000">
                              <a:latin typeface="Cambria Math" panose="02040503050406030204" pitchFamily="18" charset="0"/>
                            </a:rPr>
                            <m:t>1</m:t>
                          </m:r>
                          <m:r>
                            <m:rPr>
                              <m:nor/>
                            </m:rPr>
                            <a:rPr lang="en-US" altLang="zh-CN" dirty="0"/>
                            <m:t> </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1,1</m:t>
                              </m:r>
                            </m:e>
                          </m:d>
                          <m:r>
                            <a:rPr lang="en-US" altLang="zh-CN" i="1">
                              <a:latin typeface="Cambria Math" panose="02040503050406030204" pitchFamily="18" charset="0"/>
                            </a:rPr>
                            <m:t>𝑝</m:t>
                          </m:r>
                          <m:r>
                            <a:rPr lang="en-US" altLang="zh-CN" i="1" baseline="-25000">
                              <a:latin typeface="Cambria Math" panose="02040503050406030204" pitchFamily="18" charset="0"/>
                            </a:rPr>
                            <m:t>2</m:t>
                          </m:r>
                          <m:r>
                            <a:rPr lang="en-US" altLang="zh-CN" i="1">
                              <a:latin typeface="Cambria Math" panose="02040503050406030204" pitchFamily="18" charset="0"/>
                            </a:rPr>
                            <m:t>𝑞</m:t>
                          </m:r>
                          <m:r>
                            <a:rPr lang="en-US" altLang="zh-CN" i="1" baseline="-25000">
                              <a:latin typeface="Cambria Math" panose="02040503050406030204" pitchFamily="18" charset="0"/>
                            </a:rPr>
                            <m:t>1</m:t>
                          </m:r>
                          <m:r>
                            <m:rPr>
                              <m:nor/>
                            </m:rPr>
                            <a:rPr lang="zh-CN" altLang="en-US" baseline="-25000" dirty="0"/>
                            <m:t> </m:t>
                          </m:r>
                        </m:num>
                        <m:den>
                          <m:r>
                            <a:rPr lang="en-US" altLang="zh-CN" b="0" i="1" smtClean="0">
                              <a:latin typeface="Cambria Math" panose="02040503050406030204" pitchFamily="18" charset="0"/>
                            </a:rPr>
                            <m:t>(</m:t>
                          </m:r>
                          <m:r>
                            <a:rPr lang="en-US" altLang="zh-CN" i="1">
                              <a:latin typeface="Cambria Math" panose="02040503050406030204" pitchFamily="18" charset="0"/>
                            </a:rPr>
                            <m:t>𝑝</m:t>
                          </m:r>
                          <m:r>
                            <a:rPr lang="en-US" altLang="zh-CN" i="1" baseline="-2500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b="0" i="1" baseline="-25000" smtClean="0">
                              <a:latin typeface="Cambria Math" panose="02040503050406030204" pitchFamily="18" charset="0"/>
                            </a:rPr>
                            <m:t>2</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𝑞</m:t>
                          </m:r>
                          <m:r>
                            <a:rPr lang="en-US" altLang="zh-CN" i="1" baseline="-2500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𝑞</m:t>
                          </m:r>
                          <m:r>
                            <a:rPr lang="en-US" altLang="zh-CN" b="0" i="1" baseline="-25000" smtClean="0">
                              <a:latin typeface="Cambria Math" panose="02040503050406030204" pitchFamily="18" charset="0"/>
                            </a:rPr>
                            <m:t>2</m:t>
                          </m:r>
                          <m:r>
                            <a:rPr lang="en-US" altLang="zh-CN" i="1">
                              <a:latin typeface="Cambria Math" panose="02040503050406030204" pitchFamily="18" charset="0"/>
                            </a:rPr>
                            <m:t>)</m:t>
                          </m:r>
                        </m:den>
                      </m:f>
                    </m:oMath>
                  </m:oMathPara>
                </a14:m>
                <a:endParaRPr lang="zh-CN" altLang="en-US" baseline="-25000" dirty="0"/>
              </a:p>
            </p:txBody>
          </p:sp>
        </mc:Choice>
        <mc:Fallback xmlns="">
          <p:sp>
            <p:nvSpPr>
              <p:cNvPr id="25" name="矩形 24"/>
              <p:cNvSpPr>
                <a:spLocks noRot="1" noChangeAspect="1" noMove="1" noResize="1" noEditPoints="1" noAdjustHandles="1" noChangeArrowheads="1" noChangeShapeType="1" noTextEdit="1"/>
              </p:cNvSpPr>
              <p:nvPr/>
            </p:nvSpPr>
            <p:spPr>
              <a:xfrm>
                <a:off x="1583439" y="6032879"/>
                <a:ext cx="6334491" cy="67903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875690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薄板样条插值 </a:t>
            </a:r>
            <a:r>
              <a:rPr lang="en-US" altLang="zh-CN" sz="3200" dirty="0"/>
              <a:t>Thin plate spline(TPS)</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对于给定的一系列观测点</a:t>
                </a:r>
                <a14:m>
                  <m:oMath xmlns:m="http://schemas.openxmlformats.org/officeDocument/2006/math">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e>
                        </m:d>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𝑛</m:t>
                                </m:r>
                              </m:sub>
                            </m:sSub>
                          </m:e>
                        </m:d>
                      </m:e>
                    </m:d>
                  </m:oMath>
                </a14:m>
                <a:r>
                  <a:rPr lang="zh-CN" altLang="en-US" dirty="0"/>
                  <a:t>，我们希望能找到一个对应函数</a:t>
                </a:r>
                <a14:m>
                  <m:oMath xmlns:m="http://schemas.openxmlformats.org/officeDocument/2006/math">
                    <m:r>
                      <a:rPr lang="en-US" altLang="zh-CN" b="0" i="1" smtClean="0">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a14:m>
                <a:endParaRPr lang="en-US" altLang="zh-CN" dirty="0" smtClean="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a14:m>
                <a:r>
                  <a:rPr lang="zh-CN" altLang="en-US" dirty="0" smtClean="0"/>
                  <a:t>为映射后的</a:t>
                </a:r>
                <a14:m>
                  <m:oMath xmlns:m="http://schemas.openxmlformats.org/officeDocument/2006/math">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r>
                      <a:rPr lang="zh-CN" altLang="en-US" i="1" smtClean="0">
                        <a:latin typeface="Cambria Math" panose="02040503050406030204" pitchFamily="18" charset="0"/>
                      </a:rPr>
                      <m:t>或</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sup>
                        <m:r>
                          <a:rPr lang="en-US" altLang="zh-CN" i="1">
                            <a:latin typeface="Cambria Math" panose="02040503050406030204" pitchFamily="18" charset="0"/>
                          </a:rPr>
                          <m:t>′</m:t>
                        </m:r>
                      </m:sup>
                    </m:sSup>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r="-4954"/>
                </a:stretch>
              </a:blipFill>
            </p:spPr>
            <p:txBody>
              <a:bodyPr/>
              <a:lstStyle/>
              <a:p>
                <a:r>
                  <a:rPr lang="zh-CN" altLang="en-US">
                    <a:noFill/>
                  </a:rPr>
                  <a:t> </a:t>
                </a:r>
              </a:p>
            </p:txBody>
          </p:sp>
        </mc:Fallback>
      </mc:AlternateContent>
      <p:pic>
        <p:nvPicPr>
          <p:cNvPr id="4"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78076" y="3042038"/>
            <a:ext cx="6084801" cy="3563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794961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薄板样条插值 </a:t>
            </a:r>
            <a:r>
              <a:rPr lang="en-US" altLang="zh-CN" sz="3200" dirty="0"/>
              <a:t>Thin plate spline(TPS)</a:t>
            </a:r>
            <a:endParaRPr lang="zh-CN" altLang="en-US" sz="3200" dirty="0"/>
          </a:p>
        </p:txBody>
      </p:sp>
      <p:sp>
        <p:nvSpPr>
          <p:cNvPr id="3" name="内容占位符 2"/>
          <p:cNvSpPr>
            <a:spLocks noGrp="1"/>
          </p:cNvSpPr>
          <p:nvPr>
            <p:ph idx="1"/>
          </p:nvPr>
        </p:nvSpPr>
        <p:spPr/>
        <p:txBody>
          <a:bodyPr/>
          <a:lstStyle/>
          <a:p>
            <a:r>
              <a:rPr lang="zh-CN" altLang="en-US" dirty="0" smtClean="0"/>
              <a:t>薄板</a:t>
            </a:r>
            <a:r>
              <a:rPr lang="zh-CN" altLang="en-US" dirty="0"/>
              <a:t>样条插值：</a:t>
            </a:r>
            <a:endParaRPr lang="en-US" altLang="zh-CN" dirty="0"/>
          </a:p>
          <a:p>
            <a:pPr lvl="1"/>
            <a:r>
              <a:rPr lang="zh-CN" altLang="en-US" dirty="0"/>
              <a:t>想象空间中有一片薄钢板，我们希望将这块钢板进行弯折，让它通过每一个观测点。</a:t>
            </a:r>
            <a:endParaRPr lang="en-US" altLang="zh-CN" dirty="0"/>
          </a:p>
          <a:p>
            <a:pPr lvl="1"/>
            <a:r>
              <a:rPr lang="zh-CN" altLang="en-US" dirty="0"/>
              <a:t>同时，我们希望弯折这块板子所需要的能量最小，这要求我们对板子</a:t>
            </a:r>
            <a:r>
              <a:rPr lang="zh-CN" altLang="en-US" dirty="0" smtClean="0"/>
              <a:t>的</a:t>
            </a:r>
            <a:r>
              <a:rPr lang="zh-CN" altLang="en-US" dirty="0"/>
              <a:t>弯曲能</a:t>
            </a:r>
            <a:r>
              <a:rPr lang="zh-CN" altLang="en-US" dirty="0" smtClean="0"/>
              <a:t>进行</a:t>
            </a:r>
            <a:r>
              <a:rPr lang="zh-CN" altLang="en-US" dirty="0"/>
              <a:t>如下约束：</a:t>
            </a:r>
          </a:p>
        </p:txBody>
      </p:sp>
      <p:pic>
        <p:nvPicPr>
          <p:cNvPr id="4" name="图片 3"/>
          <p:cNvPicPr>
            <a:picLocks noChangeAspect="1"/>
          </p:cNvPicPr>
          <p:nvPr/>
        </p:nvPicPr>
        <p:blipFill rotWithShape="1">
          <a:blip r:embed="rId2"/>
          <a:srcRect r="5753"/>
          <a:stretch/>
        </p:blipFill>
        <p:spPr>
          <a:xfrm>
            <a:off x="5775768" y="3626915"/>
            <a:ext cx="3246698" cy="2272809"/>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35244" y="4028636"/>
                <a:ext cx="535821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𝜙</m:t>
                              </m:r>
                            </m:lim>
                          </m:limLow>
                        </m:fName>
                        <m:e>
                          <m:nary>
                            <m:naryPr>
                              <m:chr m:val="∬"/>
                              <m:limLoc m:val="undOvr"/>
                              <m:subHide m:val="on"/>
                              <m:supHide m:val="on"/>
                              <m:ctrlPr>
                                <a:rPr lang="en-US" altLang="zh-CN" b="0" i="1" smtClean="0">
                                  <a:latin typeface="Cambria Math" panose="02040503050406030204" pitchFamily="18" charset="0"/>
                                </a:rPr>
                              </m:ctrlPr>
                            </m:naryPr>
                            <m:sub/>
                            <m:sup/>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nary>
                        </m:e>
                      </m:func>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35244" y="4028636"/>
                <a:ext cx="5358214" cy="97270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718965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solidFill>
                  <a:srgbClr val="FF0000"/>
                </a:solidFill>
              </a:rPr>
              <a:t>图像去噪</a:t>
            </a:r>
            <a:endParaRPr lang="en-US" altLang="zh-CN" dirty="0">
              <a:solidFill>
                <a:srgbClr val="FF0000"/>
              </a:solidFill>
            </a:endParaRPr>
          </a:p>
          <a:p>
            <a:r>
              <a:rPr lang="zh-CN" altLang="en-US" dirty="0"/>
              <a:t>图像去模糊</a:t>
            </a:r>
            <a:endParaRPr lang="en-US" altLang="zh-CN" dirty="0"/>
          </a:p>
          <a:p>
            <a:r>
              <a:rPr lang="zh-CN" altLang="en-US" dirty="0" smtClean="0"/>
              <a:t>图像</a:t>
            </a:r>
            <a:r>
              <a:rPr lang="zh-CN" altLang="en-US" dirty="0"/>
              <a:t>的几何校正</a:t>
            </a:r>
            <a:endParaRPr lang="en-US" altLang="zh-CN" dirty="0"/>
          </a:p>
          <a:p>
            <a:r>
              <a:rPr lang="zh-CN" altLang="en-US" dirty="0"/>
              <a:t>图像修复</a:t>
            </a:r>
            <a:endParaRPr lang="en-US" altLang="zh-CN" dirty="0"/>
          </a:p>
          <a:p>
            <a:r>
              <a:rPr lang="zh-CN" altLang="en-US" dirty="0"/>
              <a:t>基于压缩感知的图像恢复</a:t>
            </a:r>
          </a:p>
        </p:txBody>
      </p:sp>
    </p:spTree>
    <p:extLst>
      <p:ext uri="{BB962C8B-B14F-4D97-AF65-F5344CB8AC3E}">
        <p14:creationId xmlns:p14="http://schemas.microsoft.com/office/powerpoint/2010/main" val="5094996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薄板样条插值 </a:t>
            </a:r>
            <a:r>
              <a:rPr lang="en-US" altLang="zh-CN" sz="3200" dirty="0"/>
              <a:t>Thin plate spline(TPS)</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341440"/>
                <a:ext cx="8001000" cy="661251"/>
              </a:xfrm>
            </p:spPr>
            <p:txBody>
              <a:bodyPr/>
              <a:lstStyle/>
              <a:p>
                <a:r>
                  <a:rPr lang="zh-CN" altLang="en-US" dirty="0"/>
                  <a:t>可以</a:t>
                </a:r>
                <a:r>
                  <a:rPr lang="zh-CN" altLang="en-US" dirty="0" smtClean="0"/>
                  <a:t>证明，</a:t>
                </a:r>
                <a:r>
                  <a:rPr lang="zh-CN" altLang="en-US" dirty="0"/>
                  <a:t>薄板样条插值最后的形式</a:t>
                </a:r>
                <a:r>
                  <a:rPr lang="zh-CN" altLang="en-US" dirty="0" smtClean="0"/>
                  <a:t>如下：</a:t>
                </a:r>
                <a:endParaRPr lang="en-US" altLang="zh-CN" dirty="0" smtClean="0"/>
              </a:p>
              <a:p>
                <a:endParaRPr lang="en-US" altLang="zh-CN" dirty="0"/>
              </a:p>
              <a:p>
                <a:endParaRPr lang="en-US" altLang="zh-CN" dirty="0" smtClean="0"/>
              </a:p>
              <a:p>
                <a:r>
                  <a:rPr lang="zh-CN" altLang="en-US" dirty="0"/>
                  <a:t>约束方程共有</a:t>
                </a:r>
                <a:r>
                  <a:rPr lang="en-US" altLang="zh-CN" i="1" dirty="0"/>
                  <a:t>p</a:t>
                </a:r>
                <a:r>
                  <a:rPr lang="en-US" altLang="zh-CN" dirty="0"/>
                  <a:t>+3</a:t>
                </a:r>
                <a:r>
                  <a:rPr lang="zh-CN" altLang="en-US" dirty="0"/>
                  <a:t>个变量，而我们只有</a:t>
                </a:r>
                <a:r>
                  <a:rPr lang="en-US" altLang="zh-CN" i="1" dirty="0"/>
                  <a:t>p</a:t>
                </a:r>
                <a:r>
                  <a:rPr lang="zh-CN" altLang="en-US" dirty="0"/>
                  <a:t>个</a:t>
                </a:r>
                <a:r>
                  <a:rPr lang="zh-CN" altLang="en-US" dirty="0" smtClean="0"/>
                  <a:t>样本点</a:t>
                </a:r>
                <a:endParaRPr lang="en-US" altLang="zh-CN" dirty="0"/>
              </a:p>
              <a:p>
                <a:r>
                  <a:rPr lang="zh-CN" altLang="en-US" dirty="0"/>
                  <a:t>添加</a:t>
                </a:r>
                <a:r>
                  <a:rPr lang="en-US" altLang="zh-CN" dirty="0"/>
                  <a:t>3</a:t>
                </a:r>
                <a:r>
                  <a:rPr lang="zh-CN" altLang="en-US" dirty="0"/>
                  <a:t>个约束条件</a:t>
                </a:r>
                <a:r>
                  <a:rPr lang="zh-CN" altLang="en-US" dirty="0" smtClean="0"/>
                  <a:t>：</a:t>
                </a:r>
                <a:endParaRPr lang="en-US" altLang="zh-CN" dirty="0" smtClean="0"/>
              </a:p>
              <a:p>
                <a:endParaRPr lang="en-US" altLang="zh-CN" dirty="0"/>
              </a:p>
              <a:p>
                <a:pPr>
                  <a:spcBef>
                    <a:spcPts val="1200"/>
                  </a:spcBef>
                </a:pPr>
                <a:r>
                  <a:rPr lang="zh-CN" altLang="en-US" dirty="0" smtClean="0"/>
                  <a:t>由此</a:t>
                </a:r>
                <a:r>
                  <a:rPr lang="zh-CN" altLang="en-US" dirty="0"/>
                  <a:t>，方程改写为</a:t>
                </a:r>
                <a:r>
                  <a:rPr lang="zh-CN" altLang="en-US" dirty="0" smtClean="0"/>
                  <a:t>：</a:t>
                </a:r>
                <a:endParaRPr lang="en-US" altLang="zh-CN" dirty="0" smtClean="0"/>
              </a:p>
              <a:p>
                <a:pPr>
                  <a:spcBef>
                    <a:spcPts val="1200"/>
                  </a:spcBef>
                </a:pPr>
                <a:endParaRPr lang="en-US" altLang="zh-CN" dirty="0"/>
              </a:p>
              <a:p>
                <a:pPr>
                  <a:spcBef>
                    <a:spcPts val="0"/>
                  </a:spcBef>
                </a:pPr>
                <a:endParaRPr lang="en-US" altLang="zh-CN" dirty="0" smtClean="0"/>
              </a:p>
              <a:p>
                <a:pPr>
                  <a:spcBef>
                    <a:spcPts val="0"/>
                  </a:spcBef>
                </a:pPr>
                <a:endParaRPr lang="en-US" altLang="zh-CN" dirty="0"/>
              </a:p>
              <a:p>
                <a:pPr>
                  <a:spcBef>
                    <a:spcPts val="1200"/>
                  </a:spcBef>
                </a:pPr>
                <a:r>
                  <a:rPr lang="zh-CN" altLang="en-US" dirty="0"/>
                  <a:t>当</a:t>
                </a:r>
                <a14:m>
                  <m:oMath xmlns:m="http://schemas.openxmlformats.org/officeDocument/2006/math">
                    <m:r>
                      <m:rPr>
                        <m:sty m:val="p"/>
                      </m:rPr>
                      <a:rPr lang="en-US" altLang="zh-CN">
                        <a:latin typeface="Cambria Math" panose="02040503050406030204" pitchFamily="18" charset="0"/>
                      </a:rPr>
                      <m:t>Τ</m:t>
                    </m:r>
                  </m:oMath>
                </a14:m>
                <a:r>
                  <a:rPr lang="zh-CN" altLang="en-US" dirty="0"/>
                  <a:t>非奇异时，方程组有唯一解</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341440"/>
                <a:ext cx="8001000" cy="661251"/>
              </a:xfrm>
              <a:blipFill>
                <a:blip r:embed="rId2"/>
                <a:stretch>
                  <a:fillRect l="-1067" t="-10092" b="-6623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275062" y="3569424"/>
                <a:ext cx="5746471" cy="434286"/>
              </a:xfrm>
              <a:prstGeom prst="rect">
                <a:avLst/>
              </a:prstGeom>
              <a:noFill/>
            </p:spPr>
            <p:txBody>
              <a:bodyPr wrap="square" rtlCol="0">
                <a:spAutoFit/>
              </a:bodyPr>
              <a:lstStyle/>
              <a:p>
                <a14:m>
                  <m:oMath xmlns:m="http://schemas.openxmlformats.org/officeDocument/2006/math">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𝑝</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=0</m:t>
                        </m:r>
                      </m:e>
                    </m:nary>
                    <m:r>
                      <a:rPr lang="en-US" altLang="zh-CN" sz="2000" b="0" i="1" smtClean="0">
                        <a:latin typeface="Cambria Math" panose="02040503050406030204" pitchFamily="18" charset="0"/>
                      </a:rPr>
                      <m:t>,   </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𝑝</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=0</m:t>
                        </m:r>
                      </m:e>
                    </m:nary>
                  </m:oMath>
                </a14:m>
                <a:r>
                  <a:rPr lang="en-US" altLang="zh-CN" sz="2000" dirty="0" smtClean="0"/>
                  <a:t>,</a:t>
                </a:r>
                <a:r>
                  <a:rPr lang="en-US" altLang="zh-CN" sz="2000" dirty="0"/>
                  <a:t> </a:t>
                </a:r>
                <a:r>
                  <a:rPr lang="en-US" altLang="zh-CN" sz="2000" dirty="0" smtClean="0"/>
                  <a:t>  </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𝑝</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=0</m:t>
                        </m:r>
                      </m:e>
                    </m:nary>
                  </m:oMath>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2275062" y="3569424"/>
                <a:ext cx="5746471" cy="434286"/>
              </a:xfrm>
              <a:prstGeom prst="rect">
                <a:avLst/>
              </a:prstGeom>
              <a:blipFill>
                <a:blip r:embed="rId3"/>
                <a:stretch>
                  <a:fillRect l="-6469" t="-108451" b="-167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950545" y="4589829"/>
                <a:ext cx="3513909" cy="640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i="1" smtClean="0">
                                  <a:latin typeface="Cambria Math" panose="02040503050406030204" pitchFamily="18" charset="0"/>
                                </a:rPr>
                              </m:ctrlPr>
                            </m:mPr>
                            <m:mr>
                              <m:e>
                                <m:r>
                                  <m:rPr>
                                    <m:brk m:alnAt="7"/>
                                  </m:rPr>
                                  <a:rPr lang="en-US" altLang="zh-CN" sz="2000" b="0" i="1" smtClean="0">
                                    <a:latin typeface="Cambria Math" panose="02040503050406030204" pitchFamily="18" charset="0"/>
                                  </a:rPr>
                                  <m:t>𝑆</m:t>
                                </m:r>
                              </m:e>
                              <m:e>
                                <m:r>
                                  <a:rPr lang="en-US" altLang="zh-CN" sz="2000" b="0" i="1" smtClean="0">
                                    <a:latin typeface="Cambria Math" panose="02040503050406030204" pitchFamily="18" charset="0"/>
                                  </a:rPr>
                                  <m:t>𝑋</m:t>
                                </m:r>
                              </m:e>
                            </m:mr>
                            <m:m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𝑇</m:t>
                                    </m:r>
                                  </m:sup>
                                </m:sSup>
                              </m:e>
                              <m:e>
                                <m:r>
                                  <a:rPr lang="en-US" altLang="zh-CN" sz="2000" b="0" i="1" smtClean="0">
                                    <a:latin typeface="Cambria Math" panose="02040503050406030204" pitchFamily="18" charset="0"/>
                                  </a:rPr>
                                  <m:t>0</m:t>
                                </m:r>
                              </m:e>
                            </m:mr>
                          </m:m>
                        </m:e>
                      </m:d>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1" i="1">
                                    <a:latin typeface="Cambria Math" panose="02040503050406030204" pitchFamily="18" charset="0"/>
                                  </a:rPr>
                                  <m:t>𝒘</m:t>
                                </m:r>
                              </m:e>
                            </m:mr>
                            <m:mr>
                              <m:e>
                                <m:r>
                                  <a:rPr lang="en-US" altLang="zh-CN" sz="2000" b="1" i="1" smtClean="0">
                                    <a:latin typeface="Cambria Math" panose="02040503050406030204" pitchFamily="18" charset="0"/>
                                  </a:rPr>
                                  <m:t>𝒂</m:t>
                                </m:r>
                              </m:e>
                            </m:mr>
                          </m:m>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𝛵</m:t>
                      </m:r>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𝑤</m:t>
                                    </m:r>
                                  </m:e>
                                  <m:sub>
                                    <m:r>
                                      <m:rPr>
                                        <m:brk m:alnAt="7"/>
                                      </m:rPr>
                                      <a:rPr lang="en-US" altLang="zh-CN" sz="2000" b="0" i="1" smtClean="0">
                                        <a:latin typeface="Cambria Math" panose="02040503050406030204" pitchFamily="18" charset="0"/>
                                      </a:rPr>
                                      <m:t>𝑐</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𝑑</m:t>
                                    </m:r>
                                  </m:sub>
                                </m:sSub>
                              </m:e>
                            </m:mr>
                          </m:m>
                        </m:e>
                      </m:d>
                      <m:r>
                        <a:rPr lang="en-US" altLang="zh-CN" sz="2000" b="0" i="1" smtClean="0">
                          <a:latin typeface="Cambria Math" panose="02040503050406030204" pitchFamily="18" charset="0"/>
                        </a:rPr>
                        <m:t>=[</m:t>
                      </m:r>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𝑌</m:t>
                            </m:r>
                          </m:e>
                        </m:mr>
                        <m:mr>
                          <m:e>
                            <m:r>
                              <a:rPr lang="en-US" altLang="zh-CN" sz="2000" b="0" i="1" smtClean="0">
                                <a:latin typeface="Cambria Math" panose="02040503050406030204" pitchFamily="18" charset="0"/>
                              </a:rPr>
                              <m:t>0</m:t>
                            </m:r>
                          </m:e>
                        </m:mr>
                      </m:m>
                      <m:r>
                        <a:rPr lang="en-US" altLang="zh-CN" sz="2000" b="0" i="1" smtClean="0">
                          <a:latin typeface="Cambria Math" panose="02040503050406030204" pitchFamily="18" charset="0"/>
                        </a:rPr>
                        <m:t>]</m:t>
                      </m:r>
                    </m:oMath>
                  </m:oMathPara>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950545" y="4589829"/>
                <a:ext cx="3513909" cy="6401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817147" y="5252018"/>
                <a:ext cx="7922171" cy="411395"/>
              </a:xfrm>
              <a:prstGeom prst="rect">
                <a:avLst/>
              </a:prstGeom>
              <a:noFill/>
            </p:spPr>
            <p:txBody>
              <a:bodyPr wrap="square" rtlCol="0">
                <a:spAutoFit/>
              </a:bodyPr>
              <a:lstStyle/>
              <a:p>
                <a:r>
                  <a:rPr lang="zh-CN" altLang="en-US" b="0"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i="1">
                        <a:latin typeface="Cambria Math" panose="02040503050406030204" pitchFamily="18" charset="0"/>
                      </a:rPr>
                      <m:t>𝑋</m:t>
                    </m:r>
                    <m:r>
                      <a:rPr lang="zh-CN" altLang="en-US" i="1">
                        <a:latin typeface="Cambria Math" panose="02040503050406030204" pitchFamily="18" charset="0"/>
                      </a:rPr>
                      <m:t>第</m:t>
                    </m:r>
                    <m:r>
                      <a:rPr lang="en-US" altLang="zh-CN" b="0" i="1" smtClean="0">
                        <a:latin typeface="Cambria Math" panose="02040503050406030204" pitchFamily="18" charset="0"/>
                      </a:rPr>
                      <m:t> </m:t>
                    </m:r>
                    <m:r>
                      <a:rPr lang="en-US" altLang="zh-CN" i="1">
                        <a:latin typeface="Cambria Math" panose="02040503050406030204" pitchFamily="18" charset="0"/>
                      </a:rPr>
                      <m:t>𝑖</m:t>
                    </m:r>
                    <m:r>
                      <a:rPr lang="en-US" altLang="zh-CN" b="0" i="1" smtClean="0">
                        <a:latin typeface="Cambria Math" panose="02040503050406030204" pitchFamily="18" charset="0"/>
                      </a:rPr>
                      <m:t> </m:t>
                    </m:r>
                    <m:r>
                      <a:rPr lang="zh-CN" altLang="en-US" i="1">
                        <a:latin typeface="Cambria Math" panose="02040503050406030204" pitchFamily="18" charset="0"/>
                      </a:rPr>
                      <m:t>行为</m:t>
                    </m:r>
                    <m:r>
                      <a:rPr lang="en-US" altLang="zh-CN" i="1">
                        <a:latin typeface="Cambria Math" panose="02040503050406030204" pitchFamily="18" charset="0"/>
                      </a:rPr>
                      <m:t>[1, </m:t>
                    </m:r>
                    <m:r>
                      <a:rPr lang="en-US" altLang="zh-CN" i="1">
                        <a:latin typeface="Cambria Math" panose="02040503050406030204" pitchFamily="18" charset="0"/>
                      </a:rPr>
                      <m:t>𝑥𝑖</m:t>
                    </m:r>
                    <m:r>
                      <a:rPr lang="en-US" altLang="zh-CN" i="1">
                        <a:latin typeface="Cambria Math" panose="02040503050406030204" pitchFamily="18" charset="0"/>
                      </a:rPr>
                      <m:t>,</m:t>
                    </m:r>
                    <m:r>
                      <a:rPr lang="en-US" altLang="zh-CN" i="1">
                        <a:latin typeface="Cambria Math" panose="02040503050406030204" pitchFamily="18" charset="0"/>
                      </a:rPr>
                      <m:t>𝑦𝑖</m:t>
                    </m:r>
                    <m:r>
                      <a:rPr lang="en-US" altLang="zh-CN" i="1">
                        <a:latin typeface="Cambria Math" panose="02040503050406030204" pitchFamily="18" charset="0"/>
                      </a:rPr>
                      <m:t>]</m:t>
                    </m:r>
                  </m:oMath>
                </a14:m>
                <a:r>
                  <a:rPr lang="en-US" altLang="zh-CN" dirty="0" smtClean="0"/>
                  <a:t>, </a:t>
                </a:r>
                <a14:m>
                  <m:oMath xmlns:m="http://schemas.openxmlformats.org/officeDocument/2006/math">
                    <m:r>
                      <a:rPr lang="en-US" altLang="zh-CN" b="0" i="0" smtClean="0">
                        <a:latin typeface="Cambria Math" panose="02040503050406030204" pitchFamily="18" charset="0"/>
                      </a:rPr>
                      <m:t> </m:t>
                    </m:r>
                    <m:r>
                      <m:rPr>
                        <m:brk m:alnAt="7"/>
                      </m:rPr>
                      <a:rPr lang="en-US" altLang="zh-CN" b="1" i="1">
                        <a:latin typeface="Cambria Math" panose="02040503050406030204" pitchFamily="18" charset="0"/>
                      </a:rPr>
                      <m:t>𝒘</m:t>
                    </m:r>
                    <m:r>
                      <a:rPr lang="en-US" altLang="zh-CN" b="1"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baseline="-25000"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𝑤</m:t>
                    </m:r>
                    <m:r>
                      <a:rPr lang="en-US" altLang="zh-CN" b="0" i="1" baseline="-25000" smtClean="0">
                        <a:latin typeface="Cambria Math" panose="02040503050406030204" pitchFamily="18" charset="0"/>
                      </a:rPr>
                      <m:t>𝑝</m:t>
                    </m:r>
                    <m:r>
                      <a:rPr lang="en-US" altLang="zh-CN" b="1" i="1" smtClean="0">
                        <a:latin typeface="Cambria Math" panose="02040503050406030204" pitchFamily="18" charset="0"/>
                      </a:rPr>
                      <m:t>]</m:t>
                    </m:r>
                  </m:oMath>
                </a14:m>
                <a:r>
                  <a:rPr lang="en-US" altLang="zh-CN" baseline="30000" dirty="0" smtClean="0"/>
                  <a:t>T</a:t>
                </a:r>
                <a:r>
                  <a:rPr lang="en-US" altLang="zh-CN" dirty="0" smtClean="0"/>
                  <a:t>, </a:t>
                </a:r>
                <a14:m>
                  <m:oMath xmlns:m="http://schemas.openxmlformats.org/officeDocument/2006/math">
                    <m:r>
                      <a:rPr lang="en-US" altLang="zh-CN" b="1" i="1" smtClean="0">
                        <a:latin typeface="Cambria Math" panose="02040503050406030204" pitchFamily="18" charset="0"/>
                      </a:rPr>
                      <m:t>𝒂</m:t>
                    </m:r>
                    <m:r>
                      <a:rPr lang="en-US" altLang="zh-CN" b="1" i="1">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i="1">
                            <a:latin typeface="Cambria Math" panose="02040503050406030204" pitchFamily="18" charset="0"/>
                          </a:rPr>
                          <m:t>,</m:t>
                        </m:r>
                        <m:r>
                          <a:rPr lang="en-US" altLang="zh-CN" b="0" i="1" smtClean="0">
                            <a:latin typeface="Cambria Math" panose="02040503050406030204" pitchFamily="18" charset="0"/>
                          </a:rPr>
                          <m:t>𝑎</m:t>
                        </m:r>
                        <m:r>
                          <a:rPr lang="en-US" altLang="zh-CN" b="0" i="1" baseline="-25000" smtClean="0">
                            <a:latin typeface="Cambria Math" panose="02040503050406030204" pitchFamily="18" charset="0"/>
                          </a:rPr>
                          <m:t>𝑦</m:t>
                        </m:r>
                      </m:e>
                    </m:d>
                    <m:r>
                      <m:rPr>
                        <m:sty m:val="p"/>
                      </m:rPr>
                      <a:rPr lang="en-US" altLang="zh-CN" b="0" i="0" baseline="30000" smtClean="0">
                        <a:latin typeface="Cambria Math" panose="02040503050406030204" pitchFamily="18" charset="0"/>
                      </a:rPr>
                      <m:t>T</m:t>
                    </m:r>
                  </m:oMath>
                </a14:m>
                <a:r>
                  <a:rPr lang="en-US" altLang="zh-CN" dirty="0" smtClean="0"/>
                  <a:t>.</a:t>
                </a:r>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817147" y="5252018"/>
                <a:ext cx="7922171" cy="411395"/>
              </a:xfrm>
              <a:prstGeom prst="rect">
                <a:avLst/>
              </a:prstGeom>
              <a:blipFill>
                <a:blip r:embed="rId5"/>
                <a:stretch>
                  <a:fillRect l="-615" t="-8955"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285566" y="5757827"/>
                <a:ext cx="1774990" cy="6035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b="1" i="1">
                                    <a:latin typeface="Cambria Math" panose="02040503050406030204" pitchFamily="18" charset="0"/>
                                  </a:rPr>
                                  <m:t>𝒘</m:t>
                                </m:r>
                              </m:e>
                            </m:mr>
                            <m:mr>
                              <m:e>
                                <m:r>
                                  <a:rPr lang="en-US" altLang="zh-CN" sz="2000" b="1" i="1">
                                    <a:latin typeface="Cambria Math" panose="02040503050406030204" pitchFamily="18" charset="0"/>
                                  </a:rPr>
                                  <m:t>𝒂</m:t>
                                </m:r>
                              </m:e>
                            </m:mr>
                          </m:m>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𝛵</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𝑌</m:t>
                            </m:r>
                          </m:e>
                        </m:mr>
                        <m:mr>
                          <m:e>
                            <m:r>
                              <a:rPr lang="en-US" altLang="zh-CN" sz="2000" b="0" i="1" smtClean="0">
                                <a:latin typeface="Cambria Math" panose="02040503050406030204" pitchFamily="18" charset="0"/>
                              </a:rPr>
                              <m:t>0</m:t>
                            </m:r>
                          </m:e>
                        </m:mr>
                      </m:m>
                      <m:r>
                        <a:rPr lang="en-US" altLang="zh-CN" sz="2000" b="0" i="1" smtClean="0">
                          <a:latin typeface="Cambria Math" panose="02040503050406030204" pitchFamily="18" charset="0"/>
                        </a:rPr>
                        <m:t>]</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285566" y="5757827"/>
                <a:ext cx="1774990" cy="603563"/>
              </a:xfrm>
              <a:prstGeom prst="rect">
                <a:avLst/>
              </a:prstGeom>
              <a:blipFill>
                <a:blip r:embed="rId6"/>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970" y="1804752"/>
            <a:ext cx="6428172" cy="863312"/>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6859016" y="2044719"/>
                <a:ext cx="22311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baseline="30000" smtClean="0">
                          <a:latin typeface="Cambria Math" panose="02040503050406030204" pitchFamily="18" charset="0"/>
                        </a:rPr>
                        <m:t>2</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 </m:t>
                      </m:r>
                      <m:r>
                        <a:rPr lang="en-US" altLang="zh-CN" b="0" i="1" smtClean="0">
                          <a:latin typeface="Cambria Math" panose="02040503050406030204" pitchFamily="18" charset="0"/>
                        </a:rPr>
                        <m:t>𝑟</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6859016" y="2044719"/>
                <a:ext cx="2231124" cy="369332"/>
              </a:xfrm>
              <a:prstGeom prst="rect">
                <a:avLst/>
              </a:prstGeom>
              <a:blipFill>
                <a:blip r:embed="rId8"/>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45673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插值</a:t>
                </a:r>
                <a:r>
                  <a:rPr lang="zh-CN" altLang="en-US" dirty="0" smtClean="0"/>
                  <a:t>效果：</a:t>
                </a: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𝑦</m:t>
                        </m:r>
                      </m:sub>
                    </m:sSub>
                    <m:r>
                      <a:rPr lang="zh-CN" altLang="en-US" i="1">
                        <a:latin typeface="Cambria Math" panose="02040503050406030204" pitchFamily="18" charset="0"/>
                      </a:rPr>
                      <m:t>进行</m:t>
                    </m:r>
                  </m:oMath>
                </a14:m>
                <a:r>
                  <a:rPr lang="zh-CN" altLang="en-US" dirty="0" smtClean="0"/>
                  <a:t>插值</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513" t="-26126" b="-24324"/>
                </a:stretch>
              </a:blipFill>
            </p:spPr>
            <p:txBody>
              <a:bodyPr/>
              <a:lstStyle/>
              <a:p>
                <a:r>
                  <a:rPr lang="zh-CN" altLang="en-US">
                    <a:noFill/>
                  </a:rPr>
                  <a:t> </a:t>
                </a:r>
              </a:p>
            </p:txBody>
          </p:sp>
        </mc:Fallback>
      </mc:AlternateContent>
      <p:grpSp>
        <p:nvGrpSpPr>
          <p:cNvPr id="7" name="组合 6"/>
          <p:cNvGrpSpPr>
            <a:grpSpLocks noChangeAspect="1"/>
          </p:cNvGrpSpPr>
          <p:nvPr/>
        </p:nvGrpSpPr>
        <p:grpSpPr>
          <a:xfrm>
            <a:off x="1525258" y="3867390"/>
            <a:ext cx="6084000" cy="2755020"/>
            <a:chOff x="1525259" y="3884752"/>
            <a:chExt cx="5625511" cy="2592000"/>
          </a:xfrm>
        </p:grpSpPr>
        <p:pic>
          <p:nvPicPr>
            <p:cNvPr id="4" name="图片 3"/>
            <p:cNvPicPr>
              <a:picLocks noChangeAspect="1"/>
            </p:cNvPicPr>
            <p:nvPr/>
          </p:nvPicPr>
          <p:blipFill rotWithShape="1">
            <a:blip r:embed="rId3"/>
            <a:srcRect b="10159"/>
            <a:stretch/>
          </p:blipFill>
          <p:spPr>
            <a:xfrm>
              <a:off x="1525259" y="3913691"/>
              <a:ext cx="3708328" cy="2562345"/>
            </a:xfrm>
            <a:prstGeom prst="rect">
              <a:avLst/>
            </a:prstGeom>
          </p:spPr>
        </p:pic>
        <p:pic>
          <p:nvPicPr>
            <p:cNvPr id="5" name="图片 4"/>
            <p:cNvPicPr>
              <a:picLocks noChangeAspect="1"/>
            </p:cNvPicPr>
            <p:nvPr/>
          </p:nvPicPr>
          <p:blipFill rotWithShape="1">
            <a:blip r:embed="rId4"/>
            <a:srcRect b="11381"/>
            <a:stretch/>
          </p:blipFill>
          <p:spPr>
            <a:xfrm>
              <a:off x="5233587" y="3884752"/>
              <a:ext cx="1917183" cy="2592000"/>
            </a:xfrm>
            <a:prstGeom prst="rect">
              <a:avLst/>
            </a:prstGeom>
          </p:spPr>
        </p:pic>
      </p:grpSp>
      <p:pic>
        <p:nvPicPr>
          <p:cNvPr id="6" name="内容占位符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1351647" y="1278193"/>
            <a:ext cx="6204773" cy="226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58854471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t>图像去噪</a:t>
            </a:r>
            <a:endParaRPr lang="en-US" altLang="zh-CN" dirty="0"/>
          </a:p>
          <a:p>
            <a:r>
              <a:rPr lang="zh-CN" altLang="en-US" dirty="0"/>
              <a:t>图像去模糊</a:t>
            </a:r>
            <a:endParaRPr lang="en-US" altLang="zh-CN" dirty="0"/>
          </a:p>
          <a:p>
            <a:r>
              <a:rPr lang="zh-CN" altLang="en-US" dirty="0"/>
              <a:t>压缩失真的恢复</a:t>
            </a:r>
            <a:endParaRPr lang="en-US" altLang="zh-CN" dirty="0"/>
          </a:p>
          <a:p>
            <a:r>
              <a:rPr lang="zh-CN" altLang="en-US" dirty="0"/>
              <a:t>图像的几何校正</a:t>
            </a:r>
            <a:endParaRPr lang="en-US" altLang="zh-CN" dirty="0"/>
          </a:p>
          <a:p>
            <a:r>
              <a:rPr lang="zh-CN" altLang="en-US" dirty="0">
                <a:solidFill>
                  <a:srgbClr val="FF0000"/>
                </a:solidFill>
              </a:rPr>
              <a:t>图像修复</a:t>
            </a:r>
            <a:endParaRPr lang="en-US" altLang="zh-CN" dirty="0">
              <a:solidFill>
                <a:srgbClr val="FF0000"/>
              </a:solidFill>
            </a:endParaRPr>
          </a:p>
          <a:p>
            <a:r>
              <a:rPr lang="zh-CN" altLang="en-US" dirty="0"/>
              <a:t>基于压缩感知的图像恢复</a:t>
            </a:r>
          </a:p>
        </p:txBody>
      </p:sp>
    </p:spTree>
    <p:extLst>
      <p:ext uri="{BB962C8B-B14F-4D97-AF65-F5344CB8AC3E}">
        <p14:creationId xmlns:p14="http://schemas.microsoft.com/office/powerpoint/2010/main" val="176229308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图像修复</a:t>
            </a:r>
          </a:p>
        </p:txBody>
      </p:sp>
      <p:sp>
        <p:nvSpPr>
          <p:cNvPr id="3" name="内容占位符 2"/>
          <p:cNvSpPr>
            <a:spLocks noGrp="1"/>
          </p:cNvSpPr>
          <p:nvPr>
            <p:ph idx="1"/>
          </p:nvPr>
        </p:nvSpPr>
        <p:spPr/>
        <p:txBody>
          <a:bodyPr/>
          <a:lstStyle/>
          <a:p>
            <a:r>
              <a:rPr lang="zh-CN" altLang="en-US" dirty="0" smtClean="0"/>
              <a:t>以一种无法检测到的形式修改图像的技术</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2058988"/>
            <a:ext cx="3940175"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338" y="2035175"/>
            <a:ext cx="39401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22956094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idx="1"/>
          </p:nvPr>
        </p:nvSpPr>
        <p:spPr/>
        <p:txBody>
          <a:bodyPr/>
          <a:lstStyle/>
          <a:p>
            <a:pPr>
              <a:spcBef>
                <a:spcPct val="50000"/>
              </a:spcBef>
              <a:defRPr/>
            </a:pPr>
            <a:r>
              <a:rPr lang="zh-CN" altLang="en-US" dirty="0"/>
              <a:t>古书画的数字化修复</a:t>
            </a:r>
          </a:p>
          <a:p>
            <a:pPr>
              <a:spcBef>
                <a:spcPct val="50000"/>
              </a:spcBef>
              <a:defRPr/>
            </a:pPr>
            <a:r>
              <a:rPr lang="zh-CN" altLang="en-US" dirty="0"/>
              <a:t>修复损坏的图片或者电影</a:t>
            </a:r>
          </a:p>
          <a:p>
            <a:pPr>
              <a:spcBef>
                <a:spcPct val="50000"/>
              </a:spcBef>
              <a:defRPr/>
            </a:pPr>
            <a:r>
              <a:rPr lang="zh-CN" altLang="en-US" dirty="0"/>
              <a:t>去除图像或者视频中不想要的物体</a:t>
            </a:r>
          </a:p>
          <a:p>
            <a:pPr>
              <a:spcBef>
                <a:spcPct val="50000"/>
              </a:spcBef>
              <a:defRPr/>
            </a:pPr>
            <a:r>
              <a:rPr lang="zh-CN" altLang="en-US" dirty="0"/>
              <a:t>视频传输过程中的差错消除</a:t>
            </a:r>
          </a:p>
          <a:p>
            <a:pPr>
              <a:spcBef>
                <a:spcPct val="50000"/>
              </a:spcBef>
              <a:defRPr/>
            </a:pPr>
            <a:r>
              <a:rPr lang="zh-CN" altLang="en-US" dirty="0"/>
              <a:t>计算机视觉研究中的去除遮蔽</a:t>
            </a:r>
          </a:p>
          <a:p>
            <a:pPr>
              <a:spcBef>
                <a:spcPct val="50000"/>
              </a:spcBef>
              <a:defRPr/>
            </a:pPr>
            <a:r>
              <a:rPr lang="zh-CN" altLang="en-US" dirty="0"/>
              <a:t>数码变焦</a:t>
            </a:r>
          </a:p>
          <a:p>
            <a:pPr>
              <a:spcBef>
                <a:spcPct val="50000"/>
              </a:spcBef>
              <a:defRPr/>
            </a:pPr>
            <a:r>
              <a:rPr lang="zh-CN" altLang="en-US" dirty="0"/>
              <a:t>图像和视频的压缩</a:t>
            </a:r>
          </a:p>
          <a:p>
            <a:endParaRPr lang="zh-CN" altLang="en-US" dirty="0"/>
          </a:p>
        </p:txBody>
      </p:sp>
    </p:spTree>
    <p:extLst>
      <p:ext uri="{BB962C8B-B14F-4D97-AF65-F5344CB8AC3E}">
        <p14:creationId xmlns:p14="http://schemas.microsoft.com/office/powerpoint/2010/main" val="393198693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a:t>
            </a:r>
            <a:r>
              <a:rPr lang="zh-CN" altLang="en-US" dirty="0"/>
              <a:t>古书画的数字化修复</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13361" t="10666" r="5725" b="3810"/>
          <a:stretch>
            <a:fillRect/>
          </a:stretch>
        </p:blipFill>
        <p:spPr bwMode="auto">
          <a:xfrm>
            <a:off x="1096872" y="1730829"/>
            <a:ext cx="3052762"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434" y="1730829"/>
            <a:ext cx="29400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30299609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例</a:t>
            </a:r>
            <a:r>
              <a:rPr lang="en-US" altLang="zh-CN" sz="3600" dirty="0"/>
              <a:t>:</a:t>
            </a:r>
            <a:r>
              <a:rPr lang="zh-CN" altLang="en-US" sz="3600" dirty="0"/>
              <a:t>去除图像或者视频中不想要的物体</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3" y="2819400"/>
            <a:ext cx="43719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075" y="2819400"/>
            <a:ext cx="4402138"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17461428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a:t>
            </a:r>
            <a:r>
              <a:rPr lang="zh-CN" altLang="en-US" dirty="0"/>
              <a:t>视频传输过程中的差错消除</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37" y="2336075"/>
            <a:ext cx="3624263"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537" y="2336075"/>
            <a:ext cx="3602038"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09107038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a:t>
            </a:r>
            <a:r>
              <a:rPr lang="zh-CN" altLang="en-US" dirty="0"/>
              <a:t>数码变焦</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743200"/>
            <a:ext cx="28575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29000"/>
            <a:ext cx="138906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AutoShape 5"/>
          <p:cNvSpPr>
            <a:spLocks noChangeArrowheads="1"/>
          </p:cNvSpPr>
          <p:nvPr/>
        </p:nvSpPr>
        <p:spPr bwMode="auto">
          <a:xfrm>
            <a:off x="3352800" y="4038600"/>
            <a:ext cx="1447800" cy="228600"/>
          </a:xfrm>
          <a:prstGeom prst="rightArrow">
            <a:avLst>
              <a:gd name="adj1" fmla="val 50000"/>
              <a:gd name="adj2" fmla="val 158333"/>
            </a:avLst>
          </a:prstGeom>
          <a:solidFill>
            <a:schemeClr val="accent1"/>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54561909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图像修复的相关工作</a:t>
            </a:r>
          </a:p>
        </p:txBody>
      </p:sp>
      <p:sp>
        <p:nvSpPr>
          <p:cNvPr id="3" name="内容占位符 2"/>
          <p:cNvSpPr>
            <a:spLocks noGrp="1"/>
          </p:cNvSpPr>
          <p:nvPr>
            <p:ph idx="1"/>
          </p:nvPr>
        </p:nvSpPr>
        <p:spPr/>
        <p:txBody>
          <a:bodyPr/>
          <a:lstStyle/>
          <a:p>
            <a:pPr>
              <a:spcBef>
                <a:spcPct val="50000"/>
              </a:spcBef>
              <a:defRPr/>
            </a:pPr>
            <a:r>
              <a:rPr lang="zh-CN" altLang="en-US" dirty="0"/>
              <a:t>基于</a:t>
            </a:r>
            <a:r>
              <a:rPr lang="en-US" altLang="zh-CN" dirty="0"/>
              <a:t>PDE</a:t>
            </a:r>
            <a:r>
              <a:rPr lang="zh-CN" altLang="en-US" dirty="0"/>
              <a:t>的图像修复</a:t>
            </a:r>
          </a:p>
          <a:p>
            <a:pPr>
              <a:spcBef>
                <a:spcPct val="50000"/>
              </a:spcBef>
              <a:defRPr/>
            </a:pPr>
            <a:r>
              <a:rPr lang="zh-CN" altLang="en-US" dirty="0"/>
              <a:t>基于水平线的图像修复</a:t>
            </a:r>
          </a:p>
          <a:p>
            <a:pPr>
              <a:spcBef>
                <a:spcPct val="50000"/>
              </a:spcBef>
              <a:defRPr/>
            </a:pPr>
            <a:r>
              <a:rPr lang="zh-CN" altLang="en-US" dirty="0" smtClean="0"/>
              <a:t>基于纹理合成的图像修复</a:t>
            </a:r>
            <a:endParaRPr lang="zh-CN" altLang="en-US" dirty="0"/>
          </a:p>
          <a:p>
            <a:pPr>
              <a:spcBef>
                <a:spcPct val="50000"/>
              </a:spcBef>
              <a:defRPr/>
            </a:pPr>
            <a:r>
              <a:rPr lang="zh-CN" altLang="en-US" dirty="0" smtClean="0"/>
              <a:t>基于</a:t>
            </a:r>
            <a:r>
              <a:rPr lang="zh-CN" altLang="en-US" dirty="0"/>
              <a:t>结构传播的图像修复</a:t>
            </a:r>
          </a:p>
          <a:p>
            <a:endParaRPr lang="zh-CN" altLang="en-US" dirty="0"/>
          </a:p>
        </p:txBody>
      </p:sp>
    </p:spTree>
    <p:extLst>
      <p:ext uri="{BB962C8B-B14F-4D97-AF65-F5344CB8AC3E}">
        <p14:creationId xmlns:p14="http://schemas.microsoft.com/office/powerpoint/2010/main" val="106347939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图像去噪</a:t>
            </a:r>
          </a:p>
        </p:txBody>
      </p:sp>
      <p:sp>
        <p:nvSpPr>
          <p:cNvPr id="3" name="内容占位符 2"/>
          <p:cNvSpPr>
            <a:spLocks noGrp="1"/>
          </p:cNvSpPr>
          <p:nvPr>
            <p:ph idx="1"/>
          </p:nvPr>
        </p:nvSpPr>
        <p:spPr/>
        <p:txBody>
          <a:bodyPr/>
          <a:lstStyle/>
          <a:p>
            <a:r>
              <a:rPr lang="zh-CN" altLang="en-US" dirty="0"/>
              <a:t>图像去噪</a:t>
            </a:r>
            <a:endParaRPr lang="en-US" altLang="zh-CN" dirty="0"/>
          </a:p>
          <a:p>
            <a:pPr lvl="1"/>
            <a:r>
              <a:rPr lang="zh-CN" altLang="en-US" dirty="0">
                <a:solidFill>
                  <a:srgbClr val="FF0000"/>
                </a:solidFill>
              </a:rPr>
              <a:t>背景知识</a:t>
            </a:r>
            <a:endParaRPr lang="en-US" altLang="zh-CN" dirty="0">
              <a:solidFill>
                <a:srgbClr val="FF0000"/>
              </a:solidFill>
            </a:endParaRPr>
          </a:p>
          <a:p>
            <a:pPr lvl="1"/>
            <a:r>
              <a:rPr lang="zh-CN" altLang="en-US" dirty="0"/>
              <a:t>空间域噪声恢复</a:t>
            </a:r>
            <a:endParaRPr lang="en-US" altLang="zh-CN" dirty="0"/>
          </a:p>
          <a:p>
            <a:pPr lvl="1"/>
            <a:r>
              <a:rPr lang="zh-CN" altLang="en-US" dirty="0"/>
              <a:t>频率域噪声恢复</a:t>
            </a:r>
          </a:p>
        </p:txBody>
      </p:sp>
    </p:spTree>
    <p:extLst>
      <p:ext uri="{BB962C8B-B14F-4D97-AF65-F5344CB8AC3E}">
        <p14:creationId xmlns:p14="http://schemas.microsoft.com/office/powerpoint/2010/main" val="91551685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怎么人工的进行修复</a:t>
            </a:r>
          </a:p>
        </p:txBody>
      </p:sp>
      <p:grpSp>
        <p:nvGrpSpPr>
          <p:cNvPr id="4" name="组合 1"/>
          <p:cNvGrpSpPr>
            <a:grpSpLocks/>
          </p:cNvGrpSpPr>
          <p:nvPr/>
        </p:nvGrpSpPr>
        <p:grpSpPr bwMode="auto">
          <a:xfrm>
            <a:off x="596900" y="1484313"/>
            <a:ext cx="7861300" cy="1917700"/>
            <a:chOff x="596900" y="2057400"/>
            <a:chExt cx="7861300" cy="1917700"/>
          </a:xfrm>
        </p:grpSpPr>
        <p:graphicFrame>
          <p:nvGraphicFramePr>
            <p:cNvPr id="5" name="Object 4"/>
            <p:cNvGraphicFramePr>
              <a:graphicFrameLocks noChangeAspect="1"/>
            </p:cNvGraphicFramePr>
            <p:nvPr/>
          </p:nvGraphicFramePr>
          <p:xfrm>
            <a:off x="596900" y="2057400"/>
            <a:ext cx="1917700" cy="1917700"/>
          </p:xfrm>
          <a:graphic>
            <a:graphicData uri="http://schemas.openxmlformats.org/presentationml/2006/ole">
              <mc:AlternateContent xmlns:mc="http://schemas.openxmlformats.org/markup-compatibility/2006">
                <mc:Choice xmlns:v="urn:schemas-microsoft-com:vml" Requires="v">
                  <p:oleObj spid="_x0000_s2802" name="Image" r:id="rId3" imgW="1917460" imgH="1917460" progId="Photoshop.Image.7">
                    <p:embed/>
                  </p:oleObj>
                </mc:Choice>
                <mc:Fallback>
                  <p:oleObj name="Image" r:id="rId3" imgW="1917460" imgH="1917460" progId="Photoshop.Image.7">
                    <p:embed/>
                    <p:pic>
                      <p:nvPicPr>
                        <p:cNvPr id="788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057400"/>
                          <a:ext cx="19177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2578100" y="2057400"/>
            <a:ext cx="1917700" cy="1917700"/>
          </p:xfrm>
          <a:graphic>
            <a:graphicData uri="http://schemas.openxmlformats.org/presentationml/2006/ole">
              <mc:AlternateContent xmlns:mc="http://schemas.openxmlformats.org/markup-compatibility/2006">
                <mc:Choice xmlns:v="urn:schemas-microsoft-com:vml" Requires="v">
                  <p:oleObj spid="_x0000_s2803" name="Image" r:id="rId5" imgW="1917460" imgH="1917460" progId="Photoshop.Image.7">
                    <p:embed/>
                  </p:oleObj>
                </mc:Choice>
                <mc:Fallback>
                  <p:oleObj name="Image" r:id="rId5" imgW="1917460" imgH="1917460" progId="Photoshop.Image.7">
                    <p:embed/>
                    <p:pic>
                      <p:nvPicPr>
                        <p:cNvPr id="7885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0" y="2057400"/>
                          <a:ext cx="19177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4559300" y="2057400"/>
            <a:ext cx="1917700" cy="1917700"/>
          </p:xfrm>
          <a:graphic>
            <a:graphicData uri="http://schemas.openxmlformats.org/presentationml/2006/ole">
              <mc:AlternateContent xmlns:mc="http://schemas.openxmlformats.org/markup-compatibility/2006">
                <mc:Choice xmlns:v="urn:schemas-microsoft-com:vml" Requires="v">
                  <p:oleObj spid="_x0000_s2804" name="Image" r:id="rId7" imgW="1917460" imgH="1917460" progId="Photoshop.Image.7">
                    <p:embed/>
                  </p:oleObj>
                </mc:Choice>
                <mc:Fallback>
                  <p:oleObj name="Image" r:id="rId7" imgW="1917460" imgH="1917460" progId="Photoshop.Image.7">
                    <p:embed/>
                    <p:pic>
                      <p:nvPicPr>
                        <p:cNvPr id="7885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9300" y="2057400"/>
                          <a:ext cx="19177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6540500" y="2057400"/>
            <a:ext cx="1917700" cy="1917700"/>
          </p:xfrm>
          <a:graphic>
            <a:graphicData uri="http://schemas.openxmlformats.org/presentationml/2006/ole">
              <mc:AlternateContent xmlns:mc="http://schemas.openxmlformats.org/markup-compatibility/2006">
                <mc:Choice xmlns:v="urn:schemas-microsoft-com:vml" Requires="v">
                  <p:oleObj spid="_x0000_s2805" name="Image" r:id="rId9" imgW="1917460" imgH="1917460" progId="Photoshop.Image.7">
                    <p:embed/>
                  </p:oleObj>
                </mc:Choice>
                <mc:Fallback>
                  <p:oleObj name="Image" r:id="rId9" imgW="1917460" imgH="1917460" progId="Photoshop.Image.7">
                    <p:embed/>
                    <p:pic>
                      <p:nvPicPr>
                        <p:cNvPr id="7885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0500" y="2057400"/>
                          <a:ext cx="19177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3"/>
          <p:cNvSpPr txBox="1">
            <a:spLocks noChangeArrowheads="1"/>
          </p:cNvSpPr>
          <p:nvPr/>
        </p:nvSpPr>
        <p:spPr bwMode="auto">
          <a:xfrm>
            <a:off x="566738" y="3644900"/>
            <a:ext cx="80010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Arial" panose="020B0604020202020204" pitchFamily="34" charset="0"/>
                <a:ea typeface="+mn-ea"/>
                <a:cs typeface="Arial" panose="020B0604020202020204" pitchFamily="34" charset="0"/>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Arial" panose="020B0604020202020204" pitchFamily="34" charset="0"/>
                <a:ea typeface="+mn-ea"/>
                <a:cs typeface="Arial" panose="020B0604020202020204" pitchFamily="34" charset="0"/>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Arial" panose="020B0604020202020204" pitchFamily="34" charset="0"/>
                <a:ea typeface="+mn-ea"/>
                <a:cs typeface="Arial" panose="020B0604020202020204" pitchFamily="34" charset="0"/>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Arial" panose="020B0604020202020204" pitchFamily="34" charset="0"/>
                <a:ea typeface="+mn-ea"/>
                <a:cs typeface="Arial" panose="020B0604020202020204" pitchFamily="34" charset="0"/>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Arial" panose="020B0604020202020204" pitchFamily="34" charset="0"/>
                <a:ea typeface="+mn-ea"/>
                <a:cs typeface="Arial" panose="020B0604020202020204" pitchFamily="34" charset="0"/>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marL="533400" indent="-533400">
              <a:buFont typeface="Wingdings" panose="05000000000000000000" pitchFamily="2" charset="2"/>
              <a:buNone/>
              <a:defRPr/>
            </a:pPr>
            <a:r>
              <a:rPr lang="zh-CN" altLang="en-US" i="1" kern="0"/>
              <a:t>根据明尼阿波利斯</a:t>
            </a:r>
            <a:r>
              <a:rPr lang="en-US" altLang="zh-CN" i="1" kern="0"/>
              <a:t>(Minneapolis) </a:t>
            </a:r>
            <a:r>
              <a:rPr lang="zh-CN" altLang="en-US" i="1" kern="0"/>
              <a:t>艺术学院管理者的经验</a:t>
            </a:r>
            <a:r>
              <a:rPr lang="en-US" altLang="zh-CN" i="1" kern="0"/>
              <a:t>:</a:t>
            </a:r>
            <a:endParaRPr lang="zh-CN" altLang="en-US" kern="0"/>
          </a:p>
          <a:p>
            <a:pPr marL="533400" indent="-533400">
              <a:buClr>
                <a:schemeClr val="tx1"/>
              </a:buClr>
              <a:buFontTx/>
              <a:buAutoNum type="arabicPeriod"/>
              <a:defRPr/>
            </a:pPr>
            <a:r>
              <a:rPr lang="zh-CN" altLang="en-US" sz="2800" kern="0"/>
              <a:t>确定怎么去修复白色区域同时保持图像的一致性。</a:t>
            </a:r>
          </a:p>
          <a:p>
            <a:pPr marL="533400" indent="-533400">
              <a:buClr>
                <a:schemeClr val="tx1"/>
              </a:buClr>
              <a:buFontTx/>
              <a:buAutoNum type="arabicPeriod"/>
              <a:defRPr/>
            </a:pPr>
            <a:r>
              <a:rPr lang="zh-CN" altLang="en-US" sz="2800" kern="0"/>
              <a:t>该区域周围的结构一直持续到间隙。</a:t>
            </a:r>
          </a:p>
          <a:p>
            <a:pPr marL="533400" indent="-533400">
              <a:buClr>
                <a:schemeClr val="tx1"/>
              </a:buClr>
              <a:buFontTx/>
              <a:buAutoNum type="arabicPeriod"/>
              <a:defRPr/>
            </a:pPr>
            <a:r>
              <a:rPr lang="zh-CN" altLang="en-US" sz="2800" kern="0"/>
              <a:t>填充不同的区域。</a:t>
            </a:r>
          </a:p>
          <a:p>
            <a:pPr marL="533400" indent="-533400">
              <a:buClr>
                <a:schemeClr val="tx1"/>
              </a:buClr>
              <a:buFontTx/>
              <a:buAutoNum type="arabicPeriod"/>
              <a:defRPr/>
            </a:pPr>
            <a:r>
              <a:rPr lang="zh-CN" altLang="en-US" sz="2800" kern="0"/>
              <a:t>添加纹理信息。</a:t>
            </a:r>
            <a:endParaRPr lang="zh-CN" altLang="en-US" sz="2800" kern="0" dirty="0"/>
          </a:p>
        </p:txBody>
      </p:sp>
    </p:spTree>
    <p:extLst>
      <p:ext uri="{BB962C8B-B14F-4D97-AF65-F5344CB8AC3E}">
        <p14:creationId xmlns:p14="http://schemas.microsoft.com/office/powerpoint/2010/main" val="148660574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基于</a:t>
            </a:r>
            <a:r>
              <a:rPr lang="en-US" altLang="zh-CN" sz="3600" dirty="0"/>
              <a:t>PDE</a:t>
            </a:r>
            <a:r>
              <a:rPr lang="zh-CN" altLang="en-US" sz="3600" dirty="0"/>
              <a:t>的修复理论</a:t>
            </a:r>
            <a:r>
              <a:rPr lang="en-US" altLang="zh-CN" sz="3600" dirty="0"/>
              <a:t>(1)</a:t>
            </a:r>
            <a:r>
              <a:rPr lang="zh-CN" altLang="en-US" sz="3600" i="1" dirty="0"/>
              <a:t> </a:t>
            </a:r>
            <a:r>
              <a:rPr lang="en-US" altLang="zh-CN" sz="2800" i="1" dirty="0"/>
              <a:t>—— </a:t>
            </a:r>
            <a:r>
              <a:rPr lang="zh-CN" altLang="en-US" sz="2800" i="1" dirty="0"/>
              <a:t>水平集方法</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a:rPr lang="en-US" altLang="zh-CN"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67" t="-1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835330" y="1972491"/>
                <a:ext cx="6162775" cy="85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𝑑𝑡</m:t>
                          </m:r>
                        </m:den>
                      </m:f>
                      <m:r>
                        <a:rPr lang="en-US" altLang="zh-CN" sz="2400" b="0" i="1" smtClean="0">
                          <a:latin typeface="Cambria Math" panose="02040503050406030204" pitchFamily="18" charset="0"/>
                        </a:rPr>
                        <m:t>=0 ⇒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1" smtClean="0">
                          <a:latin typeface="Cambria Math" panose="02040503050406030204" pitchFamily="18" charset="0"/>
                        </a:rPr>
                        <m:t>=0</m:t>
                      </m:r>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835330" y="1972491"/>
                <a:ext cx="6162775" cy="8577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490243" y="3244304"/>
                <a:ext cx="4781006" cy="85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可得</m:t>
                      </m:r>
                      <m:r>
                        <a:rPr lang="zh-CN" altLang="en-US" sz="2400" i="1" smtClean="0">
                          <a:latin typeface="Cambria Math" panose="02040503050406030204" pitchFamily="18" charset="0"/>
                        </a:rPr>
                        <m:t>：</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𝑦</m:t>
                          </m:r>
                        </m:sub>
                      </m:sSub>
                      <m:r>
                        <a:rPr lang="en-US" altLang="zh-CN" sz="2400" b="0" i="1" smtClean="0">
                          <a:latin typeface="Cambria Math" panose="02040503050406030204" pitchFamily="18" charset="0"/>
                        </a:rPr>
                        <m:t>=0</m:t>
                      </m:r>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490243" y="3244304"/>
                <a:ext cx="4781006" cy="857735"/>
              </a:xfrm>
              <a:prstGeom prst="rect">
                <a:avLst/>
              </a:prstGeom>
              <a:blipFill>
                <a:blip r:embed="rId4"/>
                <a:stretch>
                  <a:fillRect/>
                </a:stretch>
              </a:blipFill>
            </p:spPr>
            <p:txBody>
              <a:bodyPr/>
              <a:lstStyle/>
              <a:p>
                <a:r>
                  <a:rPr lang="zh-CN" altLang="en-US">
                    <a:noFill/>
                  </a:rPr>
                  <a:t> </a:t>
                </a:r>
              </a:p>
            </p:txBody>
          </p:sp>
        </mc:Fallback>
      </mc:AlternateContent>
      <p:sp>
        <p:nvSpPr>
          <p:cNvPr id="6" name="文本框 5"/>
          <p:cNvSpPr txBox="1"/>
          <p:nvPr/>
        </p:nvSpPr>
        <p:spPr>
          <a:xfrm>
            <a:off x="1037256" y="4331451"/>
            <a:ext cx="2608770" cy="461665"/>
          </a:xfrm>
          <a:prstGeom prst="rect">
            <a:avLst/>
          </a:prstGeom>
          <a:noFill/>
        </p:spPr>
        <p:txBody>
          <a:bodyPr wrap="square" rtlCol="0">
            <a:spAutoFit/>
          </a:bodyPr>
          <a:lstStyle/>
          <a:p>
            <a:r>
              <a:rPr lang="zh-CN" altLang="en-US" sz="2400" dirty="0" smtClean="0">
                <a:solidFill>
                  <a:srgbClr val="0070C0"/>
                </a:solidFill>
              </a:rPr>
              <a:t>水平集基本方程</a:t>
            </a:r>
            <a:r>
              <a:rPr lang="zh-CN" altLang="en-US" sz="2400" dirty="0">
                <a:solidFill>
                  <a:srgbClr val="0070C0"/>
                </a:solidFill>
              </a:rPr>
              <a:t>：</a:t>
            </a:r>
          </a:p>
        </p:txBody>
      </p:sp>
      <mc:AlternateContent xmlns:mc="http://schemas.openxmlformats.org/markup-compatibility/2006" xmlns:a14="http://schemas.microsoft.com/office/drawing/2010/main">
        <mc:Choice Requires="a14">
          <p:sp>
            <p:nvSpPr>
              <p:cNvPr id="7" name="文本框 6"/>
              <p:cNvSpPr txBox="1"/>
              <p:nvPr/>
            </p:nvSpPr>
            <p:spPr>
              <a:xfrm>
                <a:off x="3097913" y="4859365"/>
                <a:ext cx="3048243"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𝜕𝜙</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i="1">
                          <a:latin typeface="Cambria Math" panose="02040503050406030204" pitchFamily="18" charset="0"/>
                        </a:rPr>
                        <m:t>+</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𝜙</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𝒗</m:t>
                      </m:r>
                      <m:r>
                        <a:rPr lang="en-US" altLang="zh-CN" sz="2400" b="0" i="1" smtClean="0">
                          <a:latin typeface="Cambria Math" panose="02040503050406030204" pitchFamily="18" charset="0"/>
                          <a:ea typeface="Cambria Math" panose="02040503050406030204" pitchFamily="18" charset="0"/>
                        </a:rPr>
                        <m:t>=0</m:t>
                      </m:r>
                    </m:oMath>
                  </m:oMathPara>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097913" y="4859365"/>
                <a:ext cx="3048243" cy="79457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803565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曲线的水平集描述</a:t>
            </a:r>
          </a:p>
        </p:txBody>
      </p:sp>
      <p:grpSp>
        <p:nvGrpSpPr>
          <p:cNvPr id="4" name="Group 19"/>
          <p:cNvGrpSpPr>
            <a:grpSpLocks/>
          </p:cNvGrpSpPr>
          <p:nvPr/>
        </p:nvGrpSpPr>
        <p:grpSpPr bwMode="auto">
          <a:xfrm>
            <a:off x="947738" y="1752600"/>
            <a:ext cx="6400800" cy="2362200"/>
            <a:chOff x="96" y="1200"/>
            <a:chExt cx="4032" cy="1488"/>
          </a:xfrm>
        </p:grpSpPr>
        <p:grpSp>
          <p:nvGrpSpPr>
            <p:cNvPr id="5" name="Group 20"/>
            <p:cNvGrpSpPr>
              <a:grpSpLocks/>
            </p:cNvGrpSpPr>
            <p:nvPr/>
          </p:nvGrpSpPr>
          <p:grpSpPr bwMode="auto">
            <a:xfrm>
              <a:off x="1872" y="1200"/>
              <a:ext cx="2256" cy="1488"/>
              <a:chOff x="3504" y="2688"/>
              <a:chExt cx="2256" cy="1488"/>
            </a:xfrm>
          </p:grpSpPr>
          <p:pic>
            <p:nvPicPr>
              <p:cNvPr id="8"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 y="2688"/>
                <a:ext cx="93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 y="2736"/>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10" name="Group 23"/>
              <p:cNvGrpSpPr>
                <a:grpSpLocks/>
              </p:cNvGrpSpPr>
              <p:nvPr/>
            </p:nvGrpSpPr>
            <p:grpSpPr bwMode="auto">
              <a:xfrm>
                <a:off x="3504" y="2976"/>
                <a:ext cx="1824" cy="1200"/>
                <a:chOff x="2552" y="1680"/>
                <a:chExt cx="2248" cy="1664"/>
              </a:xfrm>
            </p:grpSpPr>
            <p:sp>
              <p:nvSpPr>
                <p:cNvPr id="15" name="Freeform 24"/>
                <p:cNvSpPr>
                  <a:spLocks/>
                </p:cNvSpPr>
                <p:nvPr/>
              </p:nvSpPr>
              <p:spPr bwMode="auto">
                <a:xfrm>
                  <a:off x="2592" y="1872"/>
                  <a:ext cx="2208" cy="1472"/>
                </a:xfrm>
                <a:custGeom>
                  <a:avLst/>
                  <a:gdLst>
                    <a:gd name="T0" fmla="*/ 0 w 2208"/>
                    <a:gd name="T1" fmla="*/ 0 h 1472"/>
                    <a:gd name="T2" fmla="*/ 192 w 2208"/>
                    <a:gd name="T3" fmla="*/ 576 h 1472"/>
                    <a:gd name="T4" fmla="*/ 336 w 2208"/>
                    <a:gd name="T5" fmla="*/ 912 h 1472"/>
                    <a:gd name="T6" fmla="*/ 528 w 2208"/>
                    <a:gd name="T7" fmla="*/ 1152 h 1472"/>
                    <a:gd name="T8" fmla="*/ 672 w 2208"/>
                    <a:gd name="T9" fmla="*/ 1152 h 1472"/>
                    <a:gd name="T10" fmla="*/ 816 w 2208"/>
                    <a:gd name="T11" fmla="*/ 912 h 1472"/>
                    <a:gd name="T12" fmla="*/ 864 w 2208"/>
                    <a:gd name="T13" fmla="*/ 720 h 1472"/>
                    <a:gd name="T14" fmla="*/ 960 w 2208"/>
                    <a:gd name="T15" fmla="*/ 624 h 1472"/>
                    <a:gd name="T16" fmla="*/ 1104 w 2208"/>
                    <a:gd name="T17" fmla="*/ 816 h 1472"/>
                    <a:gd name="T18" fmla="*/ 1392 w 2208"/>
                    <a:gd name="T19" fmla="*/ 1392 h 1472"/>
                    <a:gd name="T20" fmla="*/ 1632 w 2208"/>
                    <a:gd name="T21" fmla="*/ 1296 h 1472"/>
                    <a:gd name="T22" fmla="*/ 1968 w 2208"/>
                    <a:gd name="T23" fmla="*/ 672 h 1472"/>
                    <a:gd name="T24" fmla="*/ 2112 w 2208"/>
                    <a:gd name="T25" fmla="*/ 192 h 1472"/>
                    <a:gd name="T26" fmla="*/ 2208 w 2208"/>
                    <a:gd name="T27" fmla="*/ 0 h 14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8"/>
                    <a:gd name="T43" fmla="*/ 0 h 1472"/>
                    <a:gd name="T44" fmla="*/ 2208 w 2208"/>
                    <a:gd name="T45" fmla="*/ 1472 h 14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8" h="1472">
                      <a:moveTo>
                        <a:pt x="0" y="0"/>
                      </a:moveTo>
                      <a:cubicBezTo>
                        <a:pt x="68" y="212"/>
                        <a:pt x="136" y="424"/>
                        <a:pt x="192" y="576"/>
                      </a:cubicBezTo>
                      <a:cubicBezTo>
                        <a:pt x="248" y="728"/>
                        <a:pt x="280" y="816"/>
                        <a:pt x="336" y="912"/>
                      </a:cubicBezTo>
                      <a:cubicBezTo>
                        <a:pt x="392" y="1008"/>
                        <a:pt x="472" y="1112"/>
                        <a:pt x="528" y="1152"/>
                      </a:cubicBezTo>
                      <a:cubicBezTo>
                        <a:pt x="584" y="1192"/>
                        <a:pt x="624" y="1192"/>
                        <a:pt x="672" y="1152"/>
                      </a:cubicBezTo>
                      <a:cubicBezTo>
                        <a:pt x="720" y="1112"/>
                        <a:pt x="784" y="984"/>
                        <a:pt x="816" y="912"/>
                      </a:cubicBezTo>
                      <a:cubicBezTo>
                        <a:pt x="848" y="840"/>
                        <a:pt x="840" y="768"/>
                        <a:pt x="864" y="720"/>
                      </a:cubicBezTo>
                      <a:cubicBezTo>
                        <a:pt x="888" y="672"/>
                        <a:pt x="920" y="608"/>
                        <a:pt x="960" y="624"/>
                      </a:cubicBezTo>
                      <a:cubicBezTo>
                        <a:pt x="1000" y="640"/>
                        <a:pt x="1032" y="688"/>
                        <a:pt x="1104" y="816"/>
                      </a:cubicBezTo>
                      <a:cubicBezTo>
                        <a:pt x="1176" y="944"/>
                        <a:pt x="1304" y="1312"/>
                        <a:pt x="1392" y="1392"/>
                      </a:cubicBezTo>
                      <a:cubicBezTo>
                        <a:pt x="1480" y="1472"/>
                        <a:pt x="1536" y="1416"/>
                        <a:pt x="1632" y="1296"/>
                      </a:cubicBezTo>
                      <a:cubicBezTo>
                        <a:pt x="1728" y="1176"/>
                        <a:pt x="1888" y="856"/>
                        <a:pt x="1968" y="672"/>
                      </a:cubicBezTo>
                      <a:cubicBezTo>
                        <a:pt x="2048" y="488"/>
                        <a:pt x="2072" y="304"/>
                        <a:pt x="2112" y="192"/>
                      </a:cubicBezTo>
                      <a:cubicBezTo>
                        <a:pt x="2152" y="80"/>
                        <a:pt x="2180" y="40"/>
                        <a:pt x="2208" y="0"/>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25"/>
                <p:cNvSpPr>
                  <a:spLocks/>
                </p:cNvSpPr>
                <p:nvPr/>
              </p:nvSpPr>
              <p:spPr bwMode="auto">
                <a:xfrm>
                  <a:off x="2552" y="1680"/>
                  <a:ext cx="2248" cy="448"/>
                </a:xfrm>
                <a:custGeom>
                  <a:avLst/>
                  <a:gdLst>
                    <a:gd name="T0" fmla="*/ 40 w 2248"/>
                    <a:gd name="T1" fmla="*/ 192 h 448"/>
                    <a:gd name="T2" fmla="*/ 376 w 2248"/>
                    <a:gd name="T3" fmla="*/ 336 h 448"/>
                    <a:gd name="T4" fmla="*/ 904 w 2248"/>
                    <a:gd name="T5" fmla="*/ 432 h 448"/>
                    <a:gd name="T6" fmla="*/ 1576 w 2248"/>
                    <a:gd name="T7" fmla="*/ 432 h 448"/>
                    <a:gd name="T8" fmla="*/ 2008 w 2248"/>
                    <a:gd name="T9" fmla="*/ 336 h 448"/>
                    <a:gd name="T10" fmla="*/ 2248 w 2248"/>
                    <a:gd name="T11" fmla="*/ 192 h 448"/>
                    <a:gd name="T12" fmla="*/ 2008 w 2248"/>
                    <a:gd name="T13" fmla="*/ 96 h 448"/>
                    <a:gd name="T14" fmla="*/ 1576 w 2248"/>
                    <a:gd name="T15" fmla="*/ 48 h 448"/>
                    <a:gd name="T16" fmla="*/ 1048 w 2248"/>
                    <a:gd name="T17" fmla="*/ 0 h 448"/>
                    <a:gd name="T18" fmla="*/ 424 w 2248"/>
                    <a:gd name="T19" fmla="*/ 48 h 448"/>
                    <a:gd name="T20" fmla="*/ 136 w 2248"/>
                    <a:gd name="T21" fmla="*/ 96 h 448"/>
                    <a:gd name="T22" fmla="*/ 40 w 2248"/>
                    <a:gd name="T23" fmla="*/ 192 h 4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48"/>
                    <a:gd name="T37" fmla="*/ 0 h 448"/>
                    <a:gd name="T38" fmla="*/ 2248 w 2248"/>
                    <a:gd name="T39" fmla="*/ 448 h 4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48" h="448">
                      <a:moveTo>
                        <a:pt x="40" y="192"/>
                      </a:moveTo>
                      <a:cubicBezTo>
                        <a:pt x="80" y="232"/>
                        <a:pt x="232" y="296"/>
                        <a:pt x="376" y="336"/>
                      </a:cubicBezTo>
                      <a:cubicBezTo>
                        <a:pt x="520" y="376"/>
                        <a:pt x="704" y="416"/>
                        <a:pt x="904" y="432"/>
                      </a:cubicBezTo>
                      <a:cubicBezTo>
                        <a:pt x="1104" y="448"/>
                        <a:pt x="1392" y="448"/>
                        <a:pt x="1576" y="432"/>
                      </a:cubicBezTo>
                      <a:cubicBezTo>
                        <a:pt x="1760" y="416"/>
                        <a:pt x="1896" y="376"/>
                        <a:pt x="2008" y="336"/>
                      </a:cubicBezTo>
                      <a:cubicBezTo>
                        <a:pt x="2120" y="296"/>
                        <a:pt x="2248" y="232"/>
                        <a:pt x="2248" y="192"/>
                      </a:cubicBezTo>
                      <a:cubicBezTo>
                        <a:pt x="2248" y="152"/>
                        <a:pt x="2120" y="120"/>
                        <a:pt x="2008" y="96"/>
                      </a:cubicBezTo>
                      <a:cubicBezTo>
                        <a:pt x="1896" y="72"/>
                        <a:pt x="1736" y="64"/>
                        <a:pt x="1576" y="48"/>
                      </a:cubicBezTo>
                      <a:cubicBezTo>
                        <a:pt x="1416" y="32"/>
                        <a:pt x="1240" y="0"/>
                        <a:pt x="1048" y="0"/>
                      </a:cubicBezTo>
                      <a:cubicBezTo>
                        <a:pt x="856" y="0"/>
                        <a:pt x="576" y="32"/>
                        <a:pt x="424" y="48"/>
                      </a:cubicBezTo>
                      <a:cubicBezTo>
                        <a:pt x="272" y="64"/>
                        <a:pt x="200" y="80"/>
                        <a:pt x="136" y="96"/>
                      </a:cubicBezTo>
                      <a:cubicBezTo>
                        <a:pt x="72" y="112"/>
                        <a:pt x="0" y="152"/>
                        <a:pt x="40" y="192"/>
                      </a:cubicBez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 name="Line 26"/>
              <p:cNvSpPr>
                <a:spLocks noChangeShapeType="1"/>
              </p:cNvSpPr>
              <p:nvPr/>
            </p:nvSpPr>
            <p:spPr bwMode="auto">
              <a:xfrm>
                <a:off x="4368" y="3456"/>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27"/>
              <p:cNvSpPr>
                <a:spLocks noChangeShapeType="1"/>
              </p:cNvSpPr>
              <p:nvPr/>
            </p:nvSpPr>
            <p:spPr bwMode="auto">
              <a:xfrm flipH="1">
                <a:off x="3984" y="3456"/>
                <a:ext cx="384"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8"/>
              <p:cNvSpPr>
                <a:spLocks noChangeShapeType="1"/>
              </p:cNvSpPr>
              <p:nvPr/>
            </p:nvSpPr>
            <p:spPr bwMode="auto">
              <a:xfrm flipV="1">
                <a:off x="4368" y="2784"/>
                <a:ext cx="0" cy="67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4"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 y="3500"/>
                <a:ext cx="1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6" name="Rectangle 30"/>
            <p:cNvSpPr>
              <a:spLocks noChangeArrowheads="1"/>
            </p:cNvSpPr>
            <p:nvPr/>
          </p:nvSpPr>
          <p:spPr bwMode="auto">
            <a:xfrm>
              <a:off x="96" y="1776"/>
              <a:ext cx="864" cy="250"/>
            </a:xfrm>
            <a:prstGeom prst="rect">
              <a:avLst/>
            </a:prstGeom>
            <a:noFill/>
            <a:ln w="25400">
              <a:noFill/>
              <a:miter lim="800000"/>
              <a:headEnd/>
              <a:tailEnd/>
            </a:ln>
          </p:spPr>
          <p:txBody>
            <a:bodyPr>
              <a:spAutoFit/>
            </a:bodyPr>
            <a:lstStyle/>
            <a:p>
              <a:pPr>
                <a:defRPr/>
              </a:pPr>
              <a:r>
                <a:rPr lang="zh-CN" altLang="en-US" sz="2000" b="1" dirty="0">
                  <a:latin typeface="+mn-ea"/>
                  <a:ea typeface="+mn-ea"/>
                </a:rPr>
                <a:t>零水平集</a:t>
              </a:r>
            </a:p>
          </p:txBody>
        </p:sp>
        <p:sp>
          <p:nvSpPr>
            <p:cNvPr id="7" name="Line 31"/>
            <p:cNvSpPr>
              <a:spLocks noChangeShapeType="1"/>
            </p:cNvSpPr>
            <p:nvPr/>
          </p:nvSpPr>
          <p:spPr bwMode="auto">
            <a:xfrm>
              <a:off x="960" y="1920"/>
              <a:ext cx="1008"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32"/>
          <p:cNvGrpSpPr>
            <a:grpSpLocks/>
          </p:cNvGrpSpPr>
          <p:nvPr/>
        </p:nvGrpSpPr>
        <p:grpSpPr bwMode="auto">
          <a:xfrm>
            <a:off x="1023938" y="3276600"/>
            <a:ext cx="7053262" cy="3429000"/>
            <a:chOff x="144" y="2160"/>
            <a:chExt cx="4443" cy="2160"/>
          </a:xfrm>
        </p:grpSpPr>
        <p:sp>
          <p:nvSpPr>
            <p:cNvPr id="18" name="Text Box 33"/>
            <p:cNvSpPr txBox="1">
              <a:spLocks noChangeArrowheads="1"/>
            </p:cNvSpPr>
            <p:nvPr/>
          </p:nvSpPr>
          <p:spPr bwMode="auto">
            <a:xfrm>
              <a:off x="1157" y="3168"/>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i="1">
                <a:ea typeface="华文彩云" panose="02010800040101010101" pitchFamily="2" charset="-122"/>
              </a:endParaRPr>
            </a:p>
          </p:txBody>
        </p:sp>
        <p:pic>
          <p:nvPicPr>
            <p:cNvPr id="19"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880"/>
              <a:ext cx="93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0"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3024"/>
              <a:ext cx="15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1" name="Freeform 36"/>
            <p:cNvSpPr>
              <a:spLocks/>
            </p:cNvSpPr>
            <p:nvPr/>
          </p:nvSpPr>
          <p:spPr bwMode="auto">
            <a:xfrm>
              <a:off x="2160" y="2832"/>
              <a:ext cx="1488" cy="1488"/>
            </a:xfrm>
            <a:custGeom>
              <a:avLst/>
              <a:gdLst>
                <a:gd name="T0" fmla="*/ 0 w 2208"/>
                <a:gd name="T1" fmla="*/ 0 h 1472"/>
                <a:gd name="T2" fmla="*/ 1 w 2208"/>
                <a:gd name="T3" fmla="*/ 897 h 1472"/>
                <a:gd name="T4" fmla="*/ 1 w 2208"/>
                <a:gd name="T5" fmla="*/ 1420 h 1472"/>
                <a:gd name="T6" fmla="*/ 1 w 2208"/>
                <a:gd name="T7" fmla="*/ 1797 h 1472"/>
                <a:gd name="T8" fmla="*/ 1 w 2208"/>
                <a:gd name="T9" fmla="*/ 1797 h 1472"/>
                <a:gd name="T10" fmla="*/ 1 w 2208"/>
                <a:gd name="T11" fmla="*/ 1420 h 1472"/>
                <a:gd name="T12" fmla="*/ 1 w 2208"/>
                <a:gd name="T13" fmla="*/ 1122 h 1472"/>
                <a:gd name="T14" fmla="*/ 1 w 2208"/>
                <a:gd name="T15" fmla="*/ 971 h 1472"/>
                <a:gd name="T16" fmla="*/ 1 w 2208"/>
                <a:gd name="T17" fmla="*/ 1271 h 1472"/>
                <a:gd name="T18" fmla="*/ 1 w 2208"/>
                <a:gd name="T19" fmla="*/ 2167 h 1472"/>
                <a:gd name="T20" fmla="*/ 1 w 2208"/>
                <a:gd name="T21" fmla="*/ 2018 h 1472"/>
                <a:gd name="T22" fmla="*/ 1 w 2208"/>
                <a:gd name="T23" fmla="*/ 1046 h 1472"/>
                <a:gd name="T24" fmla="*/ 1 w 2208"/>
                <a:gd name="T25" fmla="*/ 296 h 1472"/>
                <a:gd name="T26" fmla="*/ 1 w 2208"/>
                <a:gd name="T27" fmla="*/ 0 h 14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8"/>
                <a:gd name="T43" fmla="*/ 0 h 1472"/>
                <a:gd name="T44" fmla="*/ 2208 w 2208"/>
                <a:gd name="T45" fmla="*/ 1472 h 14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8" h="1472">
                  <a:moveTo>
                    <a:pt x="0" y="0"/>
                  </a:moveTo>
                  <a:cubicBezTo>
                    <a:pt x="68" y="212"/>
                    <a:pt x="136" y="424"/>
                    <a:pt x="192" y="576"/>
                  </a:cubicBezTo>
                  <a:cubicBezTo>
                    <a:pt x="248" y="728"/>
                    <a:pt x="280" y="816"/>
                    <a:pt x="336" y="912"/>
                  </a:cubicBezTo>
                  <a:cubicBezTo>
                    <a:pt x="392" y="1008"/>
                    <a:pt x="472" y="1112"/>
                    <a:pt x="528" y="1152"/>
                  </a:cubicBezTo>
                  <a:cubicBezTo>
                    <a:pt x="584" y="1192"/>
                    <a:pt x="624" y="1192"/>
                    <a:pt x="672" y="1152"/>
                  </a:cubicBezTo>
                  <a:cubicBezTo>
                    <a:pt x="720" y="1112"/>
                    <a:pt x="784" y="984"/>
                    <a:pt x="816" y="912"/>
                  </a:cubicBezTo>
                  <a:cubicBezTo>
                    <a:pt x="848" y="840"/>
                    <a:pt x="840" y="768"/>
                    <a:pt x="864" y="720"/>
                  </a:cubicBezTo>
                  <a:cubicBezTo>
                    <a:pt x="888" y="672"/>
                    <a:pt x="920" y="608"/>
                    <a:pt x="960" y="624"/>
                  </a:cubicBezTo>
                  <a:cubicBezTo>
                    <a:pt x="1000" y="640"/>
                    <a:pt x="1032" y="688"/>
                    <a:pt x="1104" y="816"/>
                  </a:cubicBezTo>
                  <a:cubicBezTo>
                    <a:pt x="1176" y="944"/>
                    <a:pt x="1304" y="1312"/>
                    <a:pt x="1392" y="1392"/>
                  </a:cubicBezTo>
                  <a:cubicBezTo>
                    <a:pt x="1480" y="1472"/>
                    <a:pt x="1536" y="1416"/>
                    <a:pt x="1632" y="1296"/>
                  </a:cubicBezTo>
                  <a:cubicBezTo>
                    <a:pt x="1728" y="1176"/>
                    <a:pt x="1888" y="856"/>
                    <a:pt x="1968" y="672"/>
                  </a:cubicBezTo>
                  <a:cubicBezTo>
                    <a:pt x="2048" y="488"/>
                    <a:pt x="2072" y="304"/>
                    <a:pt x="2112" y="192"/>
                  </a:cubicBezTo>
                  <a:cubicBezTo>
                    <a:pt x="2152" y="80"/>
                    <a:pt x="2180" y="40"/>
                    <a:pt x="2208" y="0"/>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37"/>
            <p:cNvSpPr>
              <a:spLocks/>
            </p:cNvSpPr>
            <p:nvPr/>
          </p:nvSpPr>
          <p:spPr bwMode="auto">
            <a:xfrm>
              <a:off x="2160" y="2736"/>
              <a:ext cx="1488" cy="233"/>
            </a:xfrm>
            <a:custGeom>
              <a:avLst/>
              <a:gdLst>
                <a:gd name="T0" fmla="*/ 1 w 2248"/>
                <a:gd name="T1" fmla="*/ 1 h 448"/>
                <a:gd name="T2" fmla="*/ 1 w 2248"/>
                <a:gd name="T3" fmla="*/ 1 h 448"/>
                <a:gd name="T4" fmla="*/ 1 w 2248"/>
                <a:gd name="T5" fmla="*/ 1 h 448"/>
                <a:gd name="T6" fmla="*/ 1 w 2248"/>
                <a:gd name="T7" fmla="*/ 1 h 448"/>
                <a:gd name="T8" fmla="*/ 1 w 2248"/>
                <a:gd name="T9" fmla="*/ 1 h 448"/>
                <a:gd name="T10" fmla="*/ 1 w 2248"/>
                <a:gd name="T11" fmla="*/ 1 h 448"/>
                <a:gd name="T12" fmla="*/ 1 w 2248"/>
                <a:gd name="T13" fmla="*/ 1 h 448"/>
                <a:gd name="T14" fmla="*/ 1 w 2248"/>
                <a:gd name="T15" fmla="*/ 1 h 448"/>
                <a:gd name="T16" fmla="*/ 1 w 2248"/>
                <a:gd name="T17" fmla="*/ 0 h 448"/>
                <a:gd name="T18" fmla="*/ 1 w 2248"/>
                <a:gd name="T19" fmla="*/ 1 h 448"/>
                <a:gd name="T20" fmla="*/ 1 w 2248"/>
                <a:gd name="T21" fmla="*/ 1 h 448"/>
                <a:gd name="T22" fmla="*/ 1 w 2248"/>
                <a:gd name="T23" fmla="*/ 1 h 4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48"/>
                <a:gd name="T37" fmla="*/ 0 h 448"/>
                <a:gd name="T38" fmla="*/ 2248 w 2248"/>
                <a:gd name="T39" fmla="*/ 448 h 4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48" h="448">
                  <a:moveTo>
                    <a:pt x="40" y="192"/>
                  </a:moveTo>
                  <a:cubicBezTo>
                    <a:pt x="80" y="232"/>
                    <a:pt x="232" y="296"/>
                    <a:pt x="376" y="336"/>
                  </a:cubicBezTo>
                  <a:cubicBezTo>
                    <a:pt x="520" y="376"/>
                    <a:pt x="704" y="416"/>
                    <a:pt x="904" y="432"/>
                  </a:cubicBezTo>
                  <a:cubicBezTo>
                    <a:pt x="1104" y="448"/>
                    <a:pt x="1392" y="448"/>
                    <a:pt x="1576" y="432"/>
                  </a:cubicBezTo>
                  <a:cubicBezTo>
                    <a:pt x="1760" y="416"/>
                    <a:pt x="1896" y="376"/>
                    <a:pt x="2008" y="336"/>
                  </a:cubicBezTo>
                  <a:cubicBezTo>
                    <a:pt x="2120" y="296"/>
                    <a:pt x="2248" y="232"/>
                    <a:pt x="2248" y="192"/>
                  </a:cubicBezTo>
                  <a:cubicBezTo>
                    <a:pt x="2248" y="152"/>
                    <a:pt x="2120" y="120"/>
                    <a:pt x="2008" y="96"/>
                  </a:cubicBezTo>
                  <a:cubicBezTo>
                    <a:pt x="1896" y="72"/>
                    <a:pt x="1736" y="64"/>
                    <a:pt x="1576" y="48"/>
                  </a:cubicBezTo>
                  <a:cubicBezTo>
                    <a:pt x="1416" y="32"/>
                    <a:pt x="1240" y="0"/>
                    <a:pt x="1048" y="0"/>
                  </a:cubicBezTo>
                  <a:cubicBezTo>
                    <a:pt x="856" y="0"/>
                    <a:pt x="576" y="32"/>
                    <a:pt x="424" y="48"/>
                  </a:cubicBezTo>
                  <a:cubicBezTo>
                    <a:pt x="272" y="64"/>
                    <a:pt x="200" y="80"/>
                    <a:pt x="136" y="96"/>
                  </a:cubicBezTo>
                  <a:cubicBezTo>
                    <a:pt x="72" y="112"/>
                    <a:pt x="0" y="152"/>
                    <a:pt x="40" y="192"/>
                  </a:cubicBez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Line 38"/>
            <p:cNvSpPr>
              <a:spLocks noChangeShapeType="1"/>
            </p:cNvSpPr>
            <p:nvPr/>
          </p:nvSpPr>
          <p:spPr bwMode="auto">
            <a:xfrm>
              <a:off x="2832" y="3744"/>
              <a:ext cx="96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9"/>
            <p:cNvSpPr>
              <a:spLocks noChangeShapeType="1"/>
            </p:cNvSpPr>
            <p:nvPr/>
          </p:nvSpPr>
          <p:spPr bwMode="auto">
            <a:xfrm flipH="1">
              <a:off x="2448" y="3744"/>
              <a:ext cx="384"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40"/>
            <p:cNvSpPr>
              <a:spLocks noChangeShapeType="1"/>
            </p:cNvSpPr>
            <p:nvPr/>
          </p:nvSpPr>
          <p:spPr bwMode="auto">
            <a:xfrm flipV="1">
              <a:off x="2832" y="3072"/>
              <a:ext cx="0" cy="67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6"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3788"/>
              <a:ext cx="1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7" name="Oval 42"/>
            <p:cNvSpPr>
              <a:spLocks noChangeArrowheads="1"/>
            </p:cNvSpPr>
            <p:nvPr/>
          </p:nvSpPr>
          <p:spPr bwMode="auto">
            <a:xfrm>
              <a:off x="2400" y="3696"/>
              <a:ext cx="336" cy="96"/>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8" name="Oval 43"/>
            <p:cNvSpPr>
              <a:spLocks noChangeArrowheads="1"/>
            </p:cNvSpPr>
            <p:nvPr/>
          </p:nvSpPr>
          <p:spPr bwMode="auto">
            <a:xfrm>
              <a:off x="2928" y="3696"/>
              <a:ext cx="480" cy="144"/>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华文彩云" panose="02010800040101010101" pitchFamily="2" charset="-122"/>
              </a:endParaRPr>
            </a:p>
          </p:txBody>
        </p:sp>
        <p:sp>
          <p:nvSpPr>
            <p:cNvPr id="29" name="Rectangle 44"/>
            <p:cNvSpPr>
              <a:spLocks noChangeArrowheads="1"/>
            </p:cNvSpPr>
            <p:nvPr/>
          </p:nvSpPr>
          <p:spPr bwMode="auto">
            <a:xfrm>
              <a:off x="144" y="3600"/>
              <a:ext cx="864" cy="250"/>
            </a:xfrm>
            <a:prstGeom prst="rect">
              <a:avLst/>
            </a:prstGeom>
            <a:noFill/>
            <a:ln w="25400">
              <a:noFill/>
              <a:miter lim="800000"/>
              <a:headEnd/>
              <a:tailEnd/>
            </a:ln>
          </p:spPr>
          <p:txBody>
            <a:bodyPr>
              <a:spAutoFit/>
            </a:bodyPr>
            <a:lstStyle/>
            <a:p>
              <a:pPr>
                <a:defRPr/>
              </a:pPr>
              <a:r>
                <a:rPr lang="zh-CN" altLang="en-US" sz="2000" b="1" dirty="0">
                  <a:latin typeface="+mn-ea"/>
                  <a:ea typeface="+mn-ea"/>
                </a:rPr>
                <a:t>零水平集</a:t>
              </a:r>
            </a:p>
          </p:txBody>
        </p:sp>
        <p:sp>
          <p:nvSpPr>
            <p:cNvPr id="30" name="Line 45"/>
            <p:cNvSpPr>
              <a:spLocks noChangeShapeType="1"/>
            </p:cNvSpPr>
            <p:nvPr/>
          </p:nvSpPr>
          <p:spPr bwMode="auto">
            <a:xfrm>
              <a:off x="1104" y="3744"/>
              <a:ext cx="1248"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46"/>
            <p:cNvSpPr>
              <a:spLocks/>
            </p:cNvSpPr>
            <p:nvPr/>
          </p:nvSpPr>
          <p:spPr bwMode="auto">
            <a:xfrm>
              <a:off x="1472" y="2160"/>
              <a:ext cx="592" cy="912"/>
            </a:xfrm>
            <a:custGeom>
              <a:avLst/>
              <a:gdLst>
                <a:gd name="T0" fmla="*/ 496 w 592"/>
                <a:gd name="T1" fmla="*/ 0 h 912"/>
                <a:gd name="T2" fmla="*/ 208 w 592"/>
                <a:gd name="T3" fmla="*/ 240 h 912"/>
                <a:gd name="T4" fmla="*/ 64 w 592"/>
                <a:gd name="T5" fmla="*/ 528 h 912"/>
                <a:gd name="T6" fmla="*/ 592 w 592"/>
                <a:gd name="T7" fmla="*/ 912 h 912"/>
                <a:gd name="T8" fmla="*/ 0 60000 65536"/>
                <a:gd name="T9" fmla="*/ 0 60000 65536"/>
                <a:gd name="T10" fmla="*/ 0 60000 65536"/>
                <a:gd name="T11" fmla="*/ 0 60000 65536"/>
                <a:gd name="T12" fmla="*/ 0 w 592"/>
                <a:gd name="T13" fmla="*/ 0 h 912"/>
                <a:gd name="T14" fmla="*/ 592 w 592"/>
                <a:gd name="T15" fmla="*/ 912 h 912"/>
              </a:gdLst>
              <a:ahLst/>
              <a:cxnLst>
                <a:cxn ang="T8">
                  <a:pos x="T0" y="T1"/>
                </a:cxn>
                <a:cxn ang="T9">
                  <a:pos x="T2" y="T3"/>
                </a:cxn>
                <a:cxn ang="T10">
                  <a:pos x="T4" y="T5"/>
                </a:cxn>
                <a:cxn ang="T11">
                  <a:pos x="T6" y="T7"/>
                </a:cxn>
              </a:cxnLst>
              <a:rect l="T12" t="T13" r="T14" b="T15"/>
              <a:pathLst>
                <a:path w="592" h="912">
                  <a:moveTo>
                    <a:pt x="496" y="0"/>
                  </a:moveTo>
                  <a:cubicBezTo>
                    <a:pt x="388" y="76"/>
                    <a:pt x="280" y="152"/>
                    <a:pt x="208" y="240"/>
                  </a:cubicBezTo>
                  <a:cubicBezTo>
                    <a:pt x="136" y="328"/>
                    <a:pt x="0" y="416"/>
                    <a:pt x="64" y="528"/>
                  </a:cubicBezTo>
                  <a:cubicBezTo>
                    <a:pt x="128" y="640"/>
                    <a:pt x="360" y="776"/>
                    <a:pt x="592" y="912"/>
                  </a:cubicBezTo>
                </a:path>
              </a:pathLst>
            </a:custGeom>
            <a:noFill/>
            <a:ln w="25400">
              <a:solidFill>
                <a:schemeClr val="tx2"/>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1841781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ppt_h/2"/>
                                          </p:val>
                                        </p:tav>
                                        <p:tav tm="100000">
                                          <p:val>
                                            <p:strVal val="#ppt_y"/>
                                          </p:val>
                                        </p:tav>
                                      </p:tavLst>
                                    </p:anim>
                                    <p:anim calcmode="lin" valueType="num">
                                      <p:cBhvr>
                                        <p:cTn id="14" dur="500" fill="hold"/>
                                        <p:tgtEl>
                                          <p:spTgt spid="17"/>
                                        </p:tgtEl>
                                        <p:attrNameLst>
                                          <p:attrName>ppt_w</p:attrName>
                                        </p:attrNameLst>
                                      </p:cBhvr>
                                      <p:tavLst>
                                        <p:tav tm="0">
                                          <p:val>
                                            <p:strVal val="#ppt_w"/>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水平集方法</a:t>
            </a:r>
          </a:p>
        </p:txBody>
      </p:sp>
      <mc:AlternateContent xmlns:mc="http://schemas.openxmlformats.org/markup-compatibility/2006" xmlns:a14="http://schemas.microsoft.com/office/drawing/2010/main">
        <mc:Choice Requires="a14">
          <p:sp>
            <p:nvSpPr>
              <p:cNvPr id="4" name="文本框 3"/>
              <p:cNvSpPr txBox="1"/>
              <p:nvPr/>
            </p:nvSpPr>
            <p:spPr>
              <a:xfrm>
                <a:off x="2320425" y="1526382"/>
                <a:ext cx="3988934" cy="1028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𝜕𝜙</m:t>
                          </m:r>
                        </m:num>
                        <m:den>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𝑡</m:t>
                          </m:r>
                        </m:den>
                      </m:f>
                      <m:r>
                        <a:rPr lang="en-US" altLang="zh-CN" sz="3200" i="1">
                          <a:latin typeface="Cambria Math" panose="02040503050406030204" pitchFamily="18" charset="0"/>
                        </a:rPr>
                        <m:t>+</m:t>
                      </m:r>
                      <m:r>
                        <a:rPr lang="en-US" altLang="zh-CN" sz="3200" b="0" i="0" smtClean="0">
                          <a:latin typeface="Cambria Math" panose="02040503050406030204" pitchFamily="18" charset="0"/>
                        </a:rPr>
                        <m:t>𝛻</m:t>
                      </m:r>
                      <m:r>
                        <a:rPr lang="en-US" altLang="zh-CN" sz="3200" b="0" i="1" smtClean="0">
                          <a:latin typeface="Cambria Math" panose="02040503050406030204" pitchFamily="18" charset="0"/>
                        </a:rPr>
                        <m:t>𝜙</m:t>
                      </m:r>
                      <m:r>
                        <a:rPr lang="en-US" altLang="zh-CN" sz="3200" b="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𝒗</m:t>
                      </m:r>
                      <m:r>
                        <a:rPr lang="en-US" altLang="zh-CN" sz="3200" b="0" i="1" smtClean="0">
                          <a:latin typeface="Cambria Math" panose="02040503050406030204" pitchFamily="18" charset="0"/>
                          <a:ea typeface="Cambria Math" panose="02040503050406030204" pitchFamily="18" charset="0"/>
                        </a:rPr>
                        <m:t>=0</m:t>
                      </m:r>
                    </m:oMath>
                  </m:oMathPara>
                </a14:m>
                <a:endParaRPr lang="zh-CN" altLang="en-US"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320425" y="1526382"/>
                <a:ext cx="3988934" cy="1028743"/>
              </a:xfrm>
              <a:prstGeom prst="rect">
                <a:avLst/>
              </a:prstGeom>
              <a:blipFill>
                <a:blip r:embed="rId2"/>
                <a:stretch>
                  <a:fillRect/>
                </a:stretch>
              </a:blipFill>
            </p:spPr>
            <p:txBody>
              <a:bodyPr/>
              <a:lstStyle/>
              <a:p>
                <a:r>
                  <a:rPr lang="zh-CN" altLang="en-US">
                    <a:noFill/>
                  </a:rPr>
                  <a:t> </a:t>
                </a:r>
              </a:p>
            </p:txBody>
          </p:sp>
        </mc:Fallback>
      </mc:AlternateContent>
      <p:sp>
        <p:nvSpPr>
          <p:cNvPr id="5" name="AutoShape 5"/>
          <p:cNvSpPr>
            <a:spLocks noChangeArrowheads="1"/>
          </p:cNvSpPr>
          <p:nvPr/>
        </p:nvSpPr>
        <p:spPr bwMode="auto">
          <a:xfrm rot="19200000">
            <a:off x="2120102" y="2894056"/>
            <a:ext cx="914400" cy="1524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p:spPr>
        <p:txBody>
          <a:bodyPr wrap="none" anchor="ctr"/>
          <a:lstStyle/>
          <a:p>
            <a:endParaRPr lang="zh-CN" altLang="en-US"/>
          </a:p>
        </p:txBody>
      </p:sp>
      <p:sp>
        <p:nvSpPr>
          <p:cNvPr id="6" name="Rectangle 6"/>
          <p:cNvSpPr>
            <a:spLocks noChangeArrowheads="1"/>
          </p:cNvSpPr>
          <p:nvPr/>
        </p:nvSpPr>
        <p:spPr bwMode="auto">
          <a:xfrm>
            <a:off x="213813" y="3436810"/>
            <a:ext cx="4267200" cy="5334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t>通过时间对图像进行修复</a:t>
            </a:r>
            <a:endParaRPr lang="en-US" altLang="zh-CN" sz="2800"/>
          </a:p>
        </p:txBody>
      </p:sp>
      <p:sp>
        <p:nvSpPr>
          <p:cNvPr id="7" name="Rectangle 7"/>
          <p:cNvSpPr>
            <a:spLocks noChangeArrowheads="1"/>
          </p:cNvSpPr>
          <p:nvPr/>
        </p:nvSpPr>
        <p:spPr bwMode="auto">
          <a:xfrm>
            <a:off x="1558425" y="4235322"/>
            <a:ext cx="4419600" cy="5334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t>传播这个信息</a:t>
            </a:r>
            <a:endParaRPr lang="en-US" altLang="zh-CN" sz="2800"/>
          </a:p>
        </p:txBody>
      </p:sp>
      <p:sp>
        <p:nvSpPr>
          <p:cNvPr id="8" name="Rectangle 8"/>
          <p:cNvSpPr>
            <a:spLocks noChangeArrowheads="1"/>
          </p:cNvSpPr>
          <p:nvPr/>
        </p:nvSpPr>
        <p:spPr bwMode="auto">
          <a:xfrm>
            <a:off x="2930025" y="4997322"/>
            <a:ext cx="4419600" cy="5334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a:t>沿着正确的方向</a:t>
            </a:r>
            <a:endParaRPr lang="en-US" altLang="zh-CN" sz="2800"/>
          </a:p>
        </p:txBody>
      </p:sp>
      <p:sp>
        <p:nvSpPr>
          <p:cNvPr id="9" name="AutoShape 9"/>
          <p:cNvSpPr>
            <a:spLocks noChangeArrowheads="1"/>
          </p:cNvSpPr>
          <p:nvPr/>
        </p:nvSpPr>
        <p:spPr bwMode="auto">
          <a:xfrm rot="15000000">
            <a:off x="3882525" y="3282822"/>
            <a:ext cx="1600200" cy="1524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p:spPr>
        <p:txBody>
          <a:bodyPr wrap="none" anchor="ctr"/>
          <a:lstStyle/>
          <a:p>
            <a:endParaRPr lang="zh-CN" altLang="en-US"/>
          </a:p>
        </p:txBody>
      </p:sp>
      <p:sp>
        <p:nvSpPr>
          <p:cNvPr id="10" name="AutoShape 10"/>
          <p:cNvSpPr>
            <a:spLocks noChangeArrowheads="1"/>
          </p:cNvSpPr>
          <p:nvPr/>
        </p:nvSpPr>
        <p:spPr bwMode="auto">
          <a:xfrm rot="14100000">
            <a:off x="4409575" y="3590797"/>
            <a:ext cx="2895600" cy="1524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243222928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水平集方法的一个例子</a:t>
            </a:r>
          </a:p>
        </p:txBody>
      </p:sp>
      <p:sp>
        <p:nvSpPr>
          <p:cNvPr id="3" name="内容占位符 2"/>
          <p:cNvSpPr>
            <a:spLocks noGrp="1"/>
          </p:cNvSpPr>
          <p:nvPr>
            <p:ph idx="1"/>
          </p:nvPr>
        </p:nvSpPr>
        <p:spPr>
          <a:xfrm>
            <a:off x="553686" y="1341440"/>
            <a:ext cx="8001000" cy="4967287"/>
          </a:xfrm>
        </p:spPr>
        <p:txBody>
          <a:bodyPr/>
          <a:lstStyle/>
          <a:p>
            <a:pPr>
              <a:defRPr/>
            </a:pPr>
            <a:r>
              <a:rPr lang="en-US" altLang="zh-CN" dirty="0"/>
              <a:t>Bertalmio</a:t>
            </a:r>
            <a:r>
              <a:rPr lang="zh-CN" altLang="en-US" dirty="0"/>
              <a:t>等人于</a:t>
            </a:r>
            <a:r>
              <a:rPr lang="en-US" altLang="zh-CN" dirty="0"/>
              <a:t>2000</a:t>
            </a:r>
            <a:r>
              <a:rPr lang="zh-CN" altLang="en-US" dirty="0"/>
              <a:t>年提出</a:t>
            </a:r>
          </a:p>
          <a:p>
            <a:pPr>
              <a:defRPr/>
            </a:pPr>
            <a:r>
              <a:rPr lang="zh-CN" altLang="en-US" dirty="0"/>
              <a:t>演化方程</a:t>
            </a:r>
            <a:r>
              <a:rPr lang="en-US" altLang="zh-CN" dirty="0"/>
              <a:t>:</a:t>
            </a:r>
          </a:p>
          <a:p>
            <a:pPr>
              <a:defRPr/>
            </a:pPr>
            <a:endParaRPr lang="zh-CN" altLang="en-US"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4508" y="1753235"/>
            <a:ext cx="4029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t="6689" b="11404"/>
          <a:stretch>
            <a:fillRect/>
          </a:stretch>
        </p:blipFill>
        <p:spPr bwMode="auto">
          <a:xfrm>
            <a:off x="921295" y="2442210"/>
            <a:ext cx="31464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4"/>
          <p:cNvGrpSpPr>
            <a:grpSpLocks/>
          </p:cNvGrpSpPr>
          <p:nvPr/>
        </p:nvGrpSpPr>
        <p:grpSpPr bwMode="auto">
          <a:xfrm>
            <a:off x="4631283" y="2437448"/>
            <a:ext cx="4152900" cy="401637"/>
            <a:chOff x="4788024" y="2465299"/>
            <a:chExt cx="4153450" cy="400140"/>
          </a:xfrm>
        </p:grpSpPr>
        <p:pic>
          <p:nvPicPr>
            <p:cNvPr id="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471737"/>
              <a:ext cx="1609041" cy="39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97065" y="2465299"/>
              <a:ext cx="2544409" cy="3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图片 9"/>
          <p:cNvPicPr>
            <a:picLocks noChangeAspect="1"/>
          </p:cNvPicPr>
          <p:nvPr/>
        </p:nvPicPr>
        <p:blipFill>
          <a:blip r:embed="rId6"/>
          <a:stretch>
            <a:fillRect/>
          </a:stretch>
        </p:blipFill>
        <p:spPr>
          <a:xfrm>
            <a:off x="2868261" y="3078277"/>
            <a:ext cx="3371850" cy="3371850"/>
          </a:xfrm>
          <a:prstGeom prst="rect">
            <a:avLst/>
          </a:prstGeom>
        </p:spPr>
      </p:pic>
    </p:spTree>
    <p:extLst>
      <p:ext uri="{BB962C8B-B14F-4D97-AF65-F5344CB8AC3E}">
        <p14:creationId xmlns:p14="http://schemas.microsoft.com/office/powerpoint/2010/main" val="408717941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基于</a:t>
            </a:r>
            <a:r>
              <a:rPr lang="en-US" altLang="zh-CN" sz="3200" dirty="0"/>
              <a:t>PDE</a:t>
            </a:r>
            <a:r>
              <a:rPr lang="zh-CN" altLang="en-US" sz="3200" dirty="0"/>
              <a:t>的修复理论</a:t>
            </a:r>
            <a:r>
              <a:rPr lang="en-US" altLang="zh-CN" sz="3200" dirty="0"/>
              <a:t>(2)——</a:t>
            </a:r>
            <a:r>
              <a:rPr lang="zh-CN" altLang="en-US" sz="2800" dirty="0"/>
              <a:t>变分图像的修复</a:t>
            </a:r>
            <a:endParaRPr lang="zh-CN" altLang="en-US" sz="3200" dirty="0"/>
          </a:p>
        </p:txBody>
      </p:sp>
      <p:pic>
        <p:nvPicPr>
          <p:cNvPr id="4" name="Picture 6" descr="29_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470025"/>
            <a:ext cx="313372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txBox="1">
            <a:spLocks noChangeArrowheads="1"/>
          </p:cNvSpPr>
          <p:nvPr/>
        </p:nvSpPr>
        <p:spPr bwMode="auto">
          <a:xfrm>
            <a:off x="3790950" y="1447800"/>
            <a:ext cx="53530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Arial" panose="020B0604020202020204" pitchFamily="34" charset="0"/>
                <a:ea typeface="+mn-ea"/>
                <a:cs typeface="Arial" panose="020B0604020202020204" pitchFamily="34" charset="0"/>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Arial" panose="020B0604020202020204" pitchFamily="34" charset="0"/>
                <a:ea typeface="+mn-ea"/>
                <a:cs typeface="Arial" panose="020B0604020202020204" pitchFamily="34" charset="0"/>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Arial" panose="020B0604020202020204" pitchFamily="34" charset="0"/>
                <a:ea typeface="+mn-ea"/>
                <a:cs typeface="Arial" panose="020B0604020202020204" pitchFamily="34" charset="0"/>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Arial" panose="020B0604020202020204" pitchFamily="34" charset="0"/>
                <a:ea typeface="+mn-ea"/>
                <a:cs typeface="Arial" panose="020B0604020202020204" pitchFamily="34" charset="0"/>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Arial" panose="020B0604020202020204" pitchFamily="34" charset="0"/>
                <a:ea typeface="+mn-ea"/>
                <a:cs typeface="Arial" panose="020B0604020202020204" pitchFamily="34" charset="0"/>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a:buFont typeface="Wingdings" panose="05000000000000000000" pitchFamily="2" charset="2"/>
              <a:buNone/>
              <a:defRPr/>
            </a:pPr>
            <a:r>
              <a:rPr lang="zh-CN" altLang="en-US" kern="0" dirty="0"/>
              <a:t>	图像修复</a:t>
            </a:r>
            <a:r>
              <a:rPr lang="en-US" altLang="zh-CN" kern="0" dirty="0"/>
              <a:t>: </a:t>
            </a:r>
            <a:r>
              <a:rPr lang="zh-CN" altLang="en-US" kern="0" dirty="0"/>
              <a:t>一个病态的问题</a:t>
            </a:r>
          </a:p>
          <a:p>
            <a:pPr>
              <a:buFont typeface="Wingdings" panose="05000000000000000000" pitchFamily="2" charset="2"/>
              <a:buNone/>
              <a:defRPr/>
            </a:pPr>
            <a:r>
              <a:rPr lang="zh-CN" altLang="en-US" kern="0" dirty="0"/>
              <a:t>	我们没有足够的信息。</a:t>
            </a:r>
          </a:p>
          <a:p>
            <a:pPr>
              <a:buFont typeface="Wingdings" panose="05000000000000000000" pitchFamily="2" charset="2"/>
              <a:buNone/>
              <a:defRPr/>
            </a:pPr>
            <a:r>
              <a:rPr lang="zh-CN" altLang="en-US" kern="0" dirty="0"/>
              <a:t>	怎么解决这个问题</a:t>
            </a:r>
            <a:r>
              <a:rPr lang="en-US" altLang="zh-CN" kern="0" dirty="0"/>
              <a:t>?</a:t>
            </a:r>
          </a:p>
          <a:p>
            <a:pPr>
              <a:buFont typeface="Wingdings" panose="05000000000000000000" pitchFamily="2" charset="2"/>
              <a:buNone/>
              <a:defRPr/>
            </a:pPr>
            <a:r>
              <a:rPr lang="en-US" altLang="zh-CN" kern="0" dirty="0"/>
              <a:t>	</a:t>
            </a:r>
            <a:r>
              <a:rPr lang="zh-CN" altLang="en-US" kern="0" dirty="0"/>
              <a:t>增加约束条件</a:t>
            </a:r>
            <a:r>
              <a:rPr lang="en-US" altLang="zh-CN" kern="0" dirty="0"/>
              <a:t>:</a:t>
            </a:r>
          </a:p>
          <a:p>
            <a:pPr>
              <a:buFont typeface="Wingdings" panose="05000000000000000000" pitchFamily="2" charset="2"/>
              <a:buNone/>
              <a:defRPr/>
            </a:pPr>
            <a:r>
              <a:rPr lang="en-US" altLang="zh-CN" kern="0" dirty="0"/>
              <a:t>		- </a:t>
            </a:r>
            <a:r>
              <a:rPr lang="zh-CN" altLang="en-US" kern="0" dirty="0"/>
              <a:t>光滑</a:t>
            </a:r>
          </a:p>
          <a:p>
            <a:pPr>
              <a:buFont typeface="Wingdings" panose="05000000000000000000" pitchFamily="2" charset="2"/>
              <a:buNone/>
              <a:defRPr/>
            </a:pPr>
            <a:r>
              <a:rPr lang="zh-CN" altLang="en-US" kern="0" dirty="0"/>
              <a:t>		</a:t>
            </a:r>
            <a:r>
              <a:rPr lang="en-US" altLang="zh-CN" kern="0" dirty="0"/>
              <a:t>- </a:t>
            </a:r>
            <a:r>
              <a:rPr lang="zh-CN" altLang="en-US" kern="0" dirty="0"/>
              <a:t>边缘长度最小</a:t>
            </a:r>
          </a:p>
          <a:p>
            <a:pPr>
              <a:buFont typeface="Wingdings" panose="05000000000000000000" pitchFamily="2" charset="2"/>
              <a:buNone/>
              <a:defRPr/>
            </a:pPr>
            <a:r>
              <a:rPr lang="zh-CN" altLang="en-US" kern="0" dirty="0"/>
              <a:t>		</a:t>
            </a:r>
            <a:r>
              <a:rPr lang="en-US" altLang="zh-CN" kern="0" dirty="0"/>
              <a:t>……</a:t>
            </a:r>
          </a:p>
          <a:p>
            <a:pPr fontAlgn="t">
              <a:buFont typeface="Wingdings" panose="05000000000000000000" pitchFamily="2" charset="2"/>
              <a:buNone/>
              <a:defRPr/>
            </a:pPr>
            <a:r>
              <a:rPr lang="en-US" altLang="zh-CN" kern="0" dirty="0"/>
              <a:t>    </a:t>
            </a:r>
            <a:r>
              <a:rPr lang="zh-CN" altLang="en-US" kern="0" dirty="0"/>
              <a:t>然后建立一个模型，通常是用待修复区域的积分函数，例如：</a:t>
            </a:r>
          </a:p>
        </p:txBody>
      </p:sp>
    </p:spTree>
    <p:extLst>
      <p:ext uri="{BB962C8B-B14F-4D97-AF65-F5344CB8AC3E}">
        <p14:creationId xmlns:p14="http://schemas.microsoft.com/office/powerpoint/2010/main" val="43406861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变分图像的修复</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TV(total variation) </a:t>
            </a:r>
            <a:r>
              <a:rPr lang="zh-CN" altLang="en-US" dirty="0"/>
              <a:t>模型</a:t>
            </a:r>
            <a:endParaRPr lang="en-US" altLang="zh-CN" dirty="0"/>
          </a:p>
          <a:p>
            <a:endParaRPr lang="en-US" altLang="zh-CN" dirty="0"/>
          </a:p>
          <a:p>
            <a:endParaRPr lang="en-US" altLang="zh-CN" dirty="0"/>
          </a:p>
          <a:p>
            <a:r>
              <a:rPr lang="en-US" altLang="zh-CN" dirty="0"/>
              <a:t>Mumford-Shah </a:t>
            </a:r>
            <a:r>
              <a:rPr lang="zh-CN" altLang="en-US" dirty="0"/>
              <a:t>模型</a:t>
            </a:r>
          </a:p>
        </p:txBody>
      </p:sp>
      <p:sp>
        <p:nvSpPr>
          <p:cNvPr id="4" name="矩形 3"/>
          <p:cNvSpPr/>
          <p:nvPr/>
        </p:nvSpPr>
        <p:spPr>
          <a:xfrm>
            <a:off x="1005840" y="1341440"/>
            <a:ext cx="4572000" cy="830997"/>
          </a:xfrm>
          <a:prstGeom prst="rect">
            <a:avLst/>
          </a:prstGeom>
        </p:spPr>
        <p:txBody>
          <a:bodyPr>
            <a:spAutoFit/>
          </a:bodyPr>
          <a:lstStyle/>
          <a:p>
            <a:pPr>
              <a:defRPr/>
            </a:pPr>
            <a:r>
              <a:rPr lang="zh-CN" altLang="en-US" sz="2400" dirty="0"/>
              <a:t>我们只需要找到</a:t>
            </a:r>
            <a:r>
              <a:rPr lang="en-US" altLang="zh-CN" sz="2400" i="1" dirty="0" err="1"/>
              <a:t>I</a:t>
            </a:r>
            <a:r>
              <a:rPr lang="en-US" altLang="zh-CN" sz="2400" i="1" baseline="-25000" dirty="0" err="1"/>
              <a:t>opt</a:t>
            </a:r>
            <a:r>
              <a:rPr lang="zh-CN" altLang="en-US" sz="2400" dirty="0"/>
              <a:t> 让 </a:t>
            </a:r>
            <a:r>
              <a:rPr lang="en-US" altLang="zh-CN" sz="2400" i="1" dirty="0"/>
              <a:t>J</a:t>
            </a:r>
            <a:r>
              <a:rPr lang="zh-CN" altLang="en-US" sz="2400" dirty="0"/>
              <a:t>最小</a:t>
            </a:r>
          </a:p>
          <a:p>
            <a:pPr>
              <a:defRPr/>
            </a:pPr>
            <a:endParaRPr lang="zh-CN" altLang="en-US" sz="2400" dirty="0"/>
          </a:p>
        </p:txBody>
      </p:sp>
      <mc:AlternateContent xmlns:mc="http://schemas.openxmlformats.org/markup-compatibility/2006" xmlns:a14="http://schemas.microsoft.com/office/drawing/2010/main">
        <mc:Choice Requires="a14">
          <p:sp>
            <p:nvSpPr>
              <p:cNvPr id="5" name="文本框 4"/>
              <p:cNvSpPr txBox="1"/>
              <p:nvPr/>
            </p:nvSpPr>
            <p:spPr>
              <a:xfrm>
                <a:off x="1411945" y="1970307"/>
                <a:ext cx="2821577" cy="721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𝐽</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m:rPr>
                              <m:sty m:val="p"/>
                            </m:rPr>
                            <a:rPr lang="en-US" altLang="zh-CN" sz="2000" b="0" i="0" smtClean="0">
                              <a:latin typeface="Cambria Math" panose="02040503050406030204" pitchFamily="18" charset="0"/>
                            </a:rPr>
                            <m:t>Ω</m:t>
                          </m:r>
                        </m:sub>
                        <m:sup/>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𝐼</m:t>
                                  </m:r>
                                </m:e>
                                <m:sup>
                                  <m:r>
                                    <a:rPr lang="en-US" altLang="zh-CN" sz="2000" b="0" i="1" smtClean="0">
                                      <a:latin typeface="Cambria Math" panose="02040503050406030204" pitchFamily="18" charset="0"/>
                                    </a:rPr>
                                    <m:t>0</m:t>
                                  </m:r>
                                </m:sup>
                              </m:sSup>
                            </m:e>
                          </m:d>
                          <m:r>
                            <a:rPr lang="en-US" altLang="zh-CN" sz="2000" b="0" i="1" smtClean="0">
                              <a:latin typeface="Cambria Math" panose="02040503050406030204" pitchFamily="18" charset="0"/>
                            </a:rPr>
                            <m:t>𝑑</m:t>
                          </m:r>
                          <m:r>
                            <m:rPr>
                              <m:sty m:val="p"/>
                            </m:rPr>
                            <a:rPr lang="en-US" altLang="zh-CN" sz="2000" b="0" i="0" smtClean="0">
                              <a:latin typeface="Cambria Math" panose="02040503050406030204" pitchFamily="18" charset="0"/>
                            </a:rPr>
                            <m:t>Ω</m:t>
                          </m:r>
                        </m:e>
                      </m:nary>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411945" y="1970307"/>
                <a:ext cx="2821577" cy="72167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070980" y="1995763"/>
                <a:ext cx="2821577" cy="763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𝐽</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den>
                      </m:f>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r>
                                <a:rPr lang="zh-CN" altLang="en-US" sz="2000">
                                  <a:latin typeface="Cambria Math" panose="02040503050406030204" pitchFamily="18" charset="0"/>
                                </a:rPr>
                                <m:t>​</m:t>
                              </m:r>
                            </m:e>
                          </m:d>
                        </m:e>
                        <m:sub>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𝑜𝑝𝑡</m:t>
                              </m:r>
                            </m:sub>
                          </m:sSub>
                        </m:sub>
                      </m:sSub>
                      <m:r>
                        <a:rPr lang="en-US" altLang="zh-CN" sz="2000" b="0" i="1" smtClean="0">
                          <a:latin typeface="Cambria Math" panose="02040503050406030204" pitchFamily="18" charset="0"/>
                        </a:rPr>
                        <m:t>=0</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4070980" y="1995763"/>
                <a:ext cx="2821577" cy="7634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71166" y="3560110"/>
                <a:ext cx="5486399" cy="721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𝐽</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m:rPr>
                              <m:sty m:val="p"/>
                            </m:rPr>
                            <a:rPr lang="en-US" altLang="zh-CN" sz="2000" b="0" i="0" smtClean="0">
                              <a:latin typeface="Cambria Math" panose="02040503050406030204" pitchFamily="18" charset="0"/>
                            </a:rPr>
                            <m:t>Ω</m:t>
                          </m:r>
                        </m:sub>
                        <m:sup/>
                        <m:e>
                          <m:d>
                            <m:dPr>
                              <m:begChr m:val="|"/>
                              <m:endChr m:val="|"/>
                              <m:ctrlPr>
                                <a:rPr lang="en-US" altLang="zh-CN" sz="2000" b="0" i="1" smtClean="0">
                                  <a:latin typeface="Cambria Math" panose="02040503050406030204" pitchFamily="18" charset="0"/>
                                </a:rPr>
                              </m:ctrlPr>
                            </m:dPr>
                            <m:e>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𝐼</m:t>
                                      </m:r>
                                    </m:e>
                                    <m:sup>
                                      <m:r>
                                        <a:rPr lang="en-US" altLang="zh-CN" sz="2000" b="0" i="1" smtClean="0">
                                          <a:latin typeface="Cambria Math" panose="02040503050406030204" pitchFamily="18" charset="0"/>
                                        </a:rPr>
                                        <m:t>0</m:t>
                                      </m:r>
                                    </m:sup>
                                  </m:sSup>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𝑑</m:t>
                          </m:r>
                          <m:r>
                            <m:rPr>
                              <m:sty m:val="p"/>
                            </m:rPr>
                            <a:rPr lang="en-US" altLang="zh-CN" sz="2000" b="0" i="0" smtClean="0">
                              <a:latin typeface="Cambria Math" panose="02040503050406030204" pitchFamily="18" charset="0"/>
                            </a:rPr>
                            <m:t>Ω</m:t>
                          </m:r>
                        </m:e>
                      </m:nary>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671166" y="3560110"/>
                <a:ext cx="5486399" cy="7216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07532" y="5082715"/>
                <a:ext cx="7535285" cy="721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𝐽</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e>
                      </m:d>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m:rPr>
                              <m:sty m:val="p"/>
                            </m:rPr>
                            <a:rPr lang="en-US" altLang="zh-CN" sz="2000" b="0" i="0" smtClean="0">
                              <a:latin typeface="Cambria Math" panose="02040503050406030204" pitchFamily="18" charset="0"/>
                            </a:rPr>
                            <m:t>Ω</m:t>
                          </m:r>
                        </m:sub>
                        <m:sup/>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𝛾</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𝐼</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𝐼</m:t>
                                      </m:r>
                                    </m:e>
                                    <m:sup>
                                      <m:r>
                                        <a:rPr lang="en-US" altLang="zh-CN" sz="2000" b="0" i="1" smtClean="0">
                                          <a:latin typeface="Cambria Math" panose="02040503050406030204" pitchFamily="18" charset="0"/>
                                        </a:rPr>
                                        <m:t>0</m:t>
                                      </m:r>
                                    </m:sup>
                                  </m:sSup>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r>
                            <m:rPr>
                              <m:sty m:val="p"/>
                            </m:rPr>
                            <a:rPr lang="en-US" altLang="zh-CN" sz="2000" b="0" i="0" smtClean="0">
                              <a:latin typeface="Cambria Math" panose="02040503050406030204" pitchFamily="18" charset="0"/>
                            </a:rPr>
                            <m:t>Ω</m:t>
                          </m:r>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𝑙𝑒𝑛𝑔𝑡h</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Ω</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807532" y="5082715"/>
                <a:ext cx="7535285" cy="721672"/>
              </a:xfrm>
              <a:prstGeom prst="rect">
                <a:avLst/>
              </a:prstGeom>
              <a:blipFill>
                <a:blip r:embed="rId5"/>
                <a:stretch>
                  <a:fillRect/>
                </a:stretch>
              </a:blipFill>
            </p:spPr>
            <p:txBody>
              <a:bodyPr/>
              <a:lstStyle/>
              <a:p>
                <a:r>
                  <a:rPr lang="zh-CN" altLang="en-US">
                    <a:noFill/>
                  </a:rPr>
                  <a:t> </a:t>
                </a:r>
              </a:p>
            </p:txBody>
          </p:sp>
        </mc:Fallback>
      </mc:AlternateContent>
      <p:sp>
        <p:nvSpPr>
          <p:cNvPr id="9" name="矩形 2"/>
          <p:cNvSpPr>
            <a:spLocks noChangeArrowheads="1"/>
          </p:cNvSpPr>
          <p:nvPr/>
        </p:nvSpPr>
        <p:spPr bwMode="auto">
          <a:xfrm>
            <a:off x="177800" y="6475413"/>
            <a:ext cx="6800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dirty="0"/>
              <a:t>http://www.math.ucla.edu/~imagers/htmls/inp.html</a:t>
            </a:r>
          </a:p>
        </p:txBody>
      </p:sp>
    </p:spTree>
    <p:extLst>
      <p:ext uri="{BB962C8B-B14F-4D97-AF65-F5344CB8AC3E}">
        <p14:creationId xmlns:p14="http://schemas.microsoft.com/office/powerpoint/2010/main" val="345558819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TV </a:t>
            </a:r>
            <a:r>
              <a:rPr lang="zh-CN" altLang="en-US" dirty="0"/>
              <a:t>方法的一个例子</a:t>
            </a:r>
          </a:p>
        </p:txBody>
      </p:sp>
      <p:pic>
        <p:nvPicPr>
          <p:cNvPr id="4" name="Picture 4"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160588"/>
            <a:ext cx="42830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31_I_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160588"/>
            <a:ext cx="42830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76078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基于水平线</a:t>
            </a:r>
            <a:r>
              <a:rPr lang="en-US" altLang="zh-CN" dirty="0"/>
              <a:t>(Level Line)</a:t>
            </a:r>
            <a:r>
              <a:rPr lang="zh-CN" altLang="en-US" dirty="0"/>
              <a:t>的方法</a:t>
            </a:r>
          </a:p>
        </p:txBody>
      </p:sp>
      <p:sp>
        <p:nvSpPr>
          <p:cNvPr id="3" name="内容占位符 2"/>
          <p:cNvSpPr>
            <a:spLocks noGrp="1"/>
          </p:cNvSpPr>
          <p:nvPr>
            <p:ph idx="1"/>
          </p:nvPr>
        </p:nvSpPr>
        <p:spPr/>
        <p:txBody>
          <a:bodyPr/>
          <a:lstStyle/>
          <a:p>
            <a:pPr>
              <a:defRPr/>
            </a:pPr>
            <a:r>
              <a:rPr lang="en-US" altLang="zh-CN" dirty="0" err="1">
                <a:cs typeface="Times New Roman" panose="02020603050405020304" pitchFamily="18" charset="0"/>
              </a:rPr>
              <a:t>Masnou</a:t>
            </a:r>
            <a:r>
              <a:rPr lang="en-US" altLang="zh-CN" dirty="0">
                <a:cs typeface="Times New Roman" panose="02020603050405020304" pitchFamily="18" charset="0"/>
              </a:rPr>
              <a:t> and Morel, “Level Lines Based </a:t>
            </a:r>
            <a:r>
              <a:rPr lang="en-US" altLang="zh-CN" dirty="0" err="1">
                <a:cs typeface="Times New Roman" panose="02020603050405020304" pitchFamily="18" charset="0"/>
              </a:rPr>
              <a:t>Disocclusion</a:t>
            </a:r>
            <a:r>
              <a:rPr lang="en-US" altLang="zh-CN" dirty="0">
                <a:cs typeface="Times New Roman" panose="02020603050405020304" pitchFamily="18" charset="0"/>
              </a:rPr>
              <a:t>”, 1998</a:t>
            </a:r>
          </a:p>
          <a:p>
            <a:pPr>
              <a:defRPr/>
            </a:pPr>
            <a:r>
              <a:rPr lang="en-US" altLang="zh-CN" dirty="0" err="1">
                <a:cs typeface="Times New Roman" panose="02020603050405020304" pitchFamily="18" charset="0"/>
              </a:rPr>
              <a:t>Masnou</a:t>
            </a:r>
            <a:r>
              <a:rPr lang="en-US" altLang="zh-CN" dirty="0">
                <a:cs typeface="Times New Roman" panose="02020603050405020304" pitchFamily="18" charset="0"/>
              </a:rPr>
              <a:t>, “</a:t>
            </a:r>
            <a:r>
              <a:rPr lang="en-US" altLang="zh-CN" dirty="0" err="1">
                <a:cs typeface="Times New Roman" panose="02020603050405020304" pitchFamily="18" charset="0"/>
              </a:rPr>
              <a:t>Disocclusion</a:t>
            </a:r>
            <a:r>
              <a:rPr lang="en-US" altLang="zh-CN" dirty="0">
                <a:cs typeface="Times New Roman" panose="02020603050405020304" pitchFamily="18" charset="0"/>
              </a:rPr>
              <a:t>: A </a:t>
            </a:r>
            <a:r>
              <a:rPr lang="en-US" altLang="zh-CN" dirty="0" err="1">
                <a:cs typeface="Times New Roman" panose="02020603050405020304" pitchFamily="18" charset="0"/>
              </a:rPr>
              <a:t>Variational</a:t>
            </a:r>
            <a:r>
              <a:rPr lang="en-US" altLang="zh-CN" dirty="0">
                <a:cs typeface="Times New Roman" panose="02020603050405020304" pitchFamily="18" charset="0"/>
              </a:rPr>
              <a:t> Approach Using Level Lines”, 2002</a:t>
            </a:r>
          </a:p>
          <a:p>
            <a:pPr>
              <a:defRPr/>
            </a:pPr>
            <a:r>
              <a:rPr lang="en-US" altLang="zh-CN" dirty="0">
                <a:cs typeface="Times New Roman" panose="02020603050405020304" pitchFamily="18" charset="0"/>
              </a:rPr>
              <a:t>Kim et al, “Efficient error concealment using best neighborhood matching and genetic algorithms (BNM-GA)”, 2003</a:t>
            </a:r>
          </a:p>
        </p:txBody>
      </p:sp>
    </p:spTree>
    <p:extLst>
      <p:ext uri="{BB962C8B-B14F-4D97-AF65-F5344CB8AC3E}">
        <p14:creationId xmlns:p14="http://schemas.microsoft.com/office/powerpoint/2010/main" val="200280771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基于水平线的方法</a:t>
            </a:r>
          </a:p>
        </p:txBody>
      </p:sp>
      <p:sp>
        <p:nvSpPr>
          <p:cNvPr id="4" name="Rectangle 3"/>
          <p:cNvSpPr txBox="1">
            <a:spLocks noChangeArrowheads="1"/>
          </p:cNvSpPr>
          <p:nvPr/>
        </p:nvSpPr>
        <p:spPr bwMode="auto">
          <a:xfrm>
            <a:off x="4987925" y="2846388"/>
            <a:ext cx="3860800" cy="21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69900" indent="-469900" algn="l" rtl="0" eaLnBrk="1" fontAlgn="base" hangingPunct="1">
              <a:spcBef>
                <a:spcPct val="20000"/>
              </a:spcBef>
              <a:spcAft>
                <a:spcPct val="0"/>
              </a:spcAft>
              <a:buClr>
                <a:schemeClr val="tx2"/>
              </a:buClr>
              <a:buFont typeface="Wingdings" charset="0"/>
              <a:buChar char="o"/>
              <a:defRPr kumimoji="1" sz="2400">
                <a:solidFill>
                  <a:schemeClr val="tx1"/>
                </a:solidFill>
                <a:latin typeface="Arial" panose="020B0604020202020204" pitchFamily="34" charset="0"/>
                <a:ea typeface="+mn-ea"/>
                <a:cs typeface="Arial" panose="020B0604020202020204" pitchFamily="34" charset="0"/>
              </a:defRPr>
            </a:lvl1pPr>
            <a:lvl2pPr marL="908050" indent="-436563" algn="l" rtl="0" eaLnBrk="1" fontAlgn="base" hangingPunct="1">
              <a:spcBef>
                <a:spcPct val="20000"/>
              </a:spcBef>
              <a:spcAft>
                <a:spcPct val="0"/>
              </a:spcAft>
              <a:buClr>
                <a:schemeClr val="tx2"/>
              </a:buClr>
              <a:buFont typeface="Wingdings" charset="0"/>
              <a:buChar char="n"/>
              <a:defRPr kumimoji="1" sz="2000">
                <a:solidFill>
                  <a:schemeClr val="tx1"/>
                </a:solidFill>
                <a:latin typeface="Arial" panose="020B0604020202020204" pitchFamily="34" charset="0"/>
                <a:ea typeface="+mn-ea"/>
                <a:cs typeface="Arial" panose="020B0604020202020204" pitchFamily="34" charset="0"/>
              </a:defRPr>
            </a:lvl2pPr>
            <a:lvl3pPr marL="1304925" indent="-395288"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Arial" panose="020B0604020202020204" pitchFamily="34" charset="0"/>
                <a:ea typeface="+mn-ea"/>
                <a:cs typeface="Arial" panose="020B0604020202020204" pitchFamily="34" charset="0"/>
              </a:defRPr>
            </a:lvl3pPr>
            <a:lvl4pPr marL="1693863"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Arial" panose="020B0604020202020204" pitchFamily="34" charset="0"/>
                <a:ea typeface="+mn-ea"/>
                <a:cs typeface="Arial" panose="020B0604020202020204" pitchFamily="34" charset="0"/>
              </a:defRPr>
            </a:lvl4pPr>
            <a:lvl5pPr marL="2093913" indent="-398463"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Arial" panose="020B0604020202020204" pitchFamily="34" charset="0"/>
                <a:ea typeface="+mn-ea"/>
                <a:cs typeface="Arial" panose="020B0604020202020204" pitchFamily="34" charset="0"/>
              </a:defRPr>
            </a:lvl5pPr>
            <a:lvl6pPr marL="25511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6pPr>
            <a:lvl7pPr marL="30083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7pPr>
            <a:lvl8pPr marL="34655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8pPr>
            <a:lvl9pPr marL="3922713" indent="-398463" algn="l" rtl="0" eaLnBrk="1" fontAlgn="base" hangingPunct="1">
              <a:spcBef>
                <a:spcPct val="20000"/>
              </a:spcBef>
              <a:spcAft>
                <a:spcPct val="0"/>
              </a:spcAft>
              <a:buClr>
                <a:schemeClr val="accent2"/>
              </a:buClr>
              <a:buFont typeface="Wingdings" charset="0"/>
              <a:buChar char="§"/>
              <a:defRPr sz="1600">
                <a:solidFill>
                  <a:schemeClr val="tx1"/>
                </a:solidFill>
                <a:latin typeface="+mn-lt"/>
                <a:ea typeface="+mn-ea"/>
                <a:cs typeface="+mn-cs"/>
              </a:defRPr>
            </a:lvl9pPr>
          </a:lstStyle>
          <a:p>
            <a:pPr>
              <a:spcBef>
                <a:spcPct val="45000"/>
              </a:spcBef>
              <a:buFont typeface="Wingdings" panose="05000000000000000000" pitchFamily="2" charset="2"/>
              <a:buChar char="l"/>
              <a:defRPr/>
            </a:pPr>
            <a:r>
              <a:rPr lang="zh-CN" altLang="en-US" kern="0"/>
              <a:t>根据水平线将图像分割</a:t>
            </a:r>
          </a:p>
          <a:p>
            <a:pPr>
              <a:spcBef>
                <a:spcPct val="45000"/>
              </a:spcBef>
              <a:buFont typeface="Wingdings" panose="05000000000000000000" pitchFamily="2" charset="2"/>
              <a:buChar char="l"/>
              <a:defRPr/>
            </a:pPr>
            <a:r>
              <a:rPr lang="zh-CN" altLang="en-US" kern="0"/>
              <a:t>产生</a:t>
            </a:r>
            <a:r>
              <a:rPr lang="en-US" altLang="zh-CN" kern="0"/>
              <a:t>T</a:t>
            </a:r>
            <a:r>
              <a:rPr lang="zh-CN" altLang="en-US" kern="0"/>
              <a:t>型连接点表</a:t>
            </a:r>
          </a:p>
          <a:p>
            <a:pPr>
              <a:spcBef>
                <a:spcPct val="45000"/>
              </a:spcBef>
              <a:buFont typeface="Wingdings" panose="05000000000000000000" pitchFamily="2" charset="2"/>
              <a:buChar char="l"/>
              <a:defRPr/>
            </a:pPr>
            <a:r>
              <a:rPr lang="zh-CN" altLang="en-US" kern="0"/>
              <a:t>连接</a:t>
            </a:r>
            <a:r>
              <a:rPr lang="en-US" altLang="zh-CN" kern="0"/>
              <a:t>T</a:t>
            </a:r>
            <a:r>
              <a:rPr lang="zh-CN" altLang="en-US" kern="0"/>
              <a:t>型结构对</a:t>
            </a:r>
          </a:p>
          <a:p>
            <a:pPr>
              <a:spcBef>
                <a:spcPct val="45000"/>
              </a:spcBef>
              <a:buFont typeface="Wingdings" panose="05000000000000000000" pitchFamily="2" charset="2"/>
              <a:buChar char="l"/>
              <a:defRPr/>
            </a:pPr>
            <a:r>
              <a:rPr lang="zh-CN" altLang="en-US" kern="0"/>
              <a:t>修补该区域</a:t>
            </a:r>
          </a:p>
        </p:txBody>
      </p:sp>
      <p:grpSp>
        <p:nvGrpSpPr>
          <p:cNvPr id="5" name="Group 4"/>
          <p:cNvGrpSpPr>
            <a:grpSpLocks/>
          </p:cNvGrpSpPr>
          <p:nvPr/>
        </p:nvGrpSpPr>
        <p:grpSpPr bwMode="auto">
          <a:xfrm>
            <a:off x="457200" y="2387600"/>
            <a:ext cx="3810000" cy="3632200"/>
            <a:chOff x="3168" y="1536"/>
            <a:chExt cx="2400" cy="2288"/>
          </a:xfrm>
        </p:grpSpPr>
        <p:graphicFrame>
          <p:nvGraphicFramePr>
            <p:cNvPr id="6" name="Object 5"/>
            <p:cNvGraphicFramePr>
              <a:graphicFrameLocks noChangeAspect="1"/>
            </p:cNvGraphicFramePr>
            <p:nvPr/>
          </p:nvGraphicFramePr>
          <p:xfrm>
            <a:off x="3168" y="1536"/>
            <a:ext cx="2400" cy="2288"/>
          </p:xfrm>
          <a:graphic>
            <a:graphicData uri="http://schemas.openxmlformats.org/presentationml/2006/ole">
              <mc:AlternateContent xmlns:mc="http://schemas.openxmlformats.org/markup-compatibility/2006">
                <mc:Choice xmlns:v="urn:schemas-microsoft-com:vml" Requires="v">
                  <p:oleObj spid="_x0000_s3261" name="Image" r:id="rId3" imgW="3809524" imgH="3631746" progId="Photoshop.Image.7">
                    <p:embed/>
                  </p:oleObj>
                </mc:Choice>
                <mc:Fallback>
                  <p:oleObj name="Image" r:id="rId3" imgW="3809524" imgH="3631746" progId="Photoshop.Image.7">
                    <p:embed/>
                    <p:pic>
                      <p:nvPicPr>
                        <p:cNvPr id="8909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1536"/>
                          <a:ext cx="2400" cy="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Oval 6"/>
            <p:cNvSpPr>
              <a:spLocks noChangeArrowheads="1"/>
            </p:cNvSpPr>
            <p:nvPr/>
          </p:nvSpPr>
          <p:spPr bwMode="auto">
            <a:xfrm>
              <a:off x="4560" y="1920"/>
              <a:ext cx="192" cy="192"/>
            </a:xfrm>
            <a:prstGeom prst="ellipse">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sp>
          <p:nvSpPr>
            <p:cNvPr id="8" name="Line 7"/>
            <p:cNvSpPr>
              <a:spLocks noChangeShapeType="1"/>
            </p:cNvSpPr>
            <p:nvPr/>
          </p:nvSpPr>
          <p:spPr bwMode="auto">
            <a:xfrm flipV="1">
              <a:off x="4752" y="1824"/>
              <a:ext cx="240" cy="144"/>
            </a:xfrm>
            <a:prstGeom prst="line">
              <a:avLst/>
            </a:prstGeom>
            <a:noFill/>
            <a:ln w="25400">
              <a:solidFill>
                <a:srgbClr val="FF0000"/>
              </a:solidFill>
              <a:round/>
              <a:headEnd type="stealth"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9" name="Text Box 8"/>
            <p:cNvSpPr txBox="1">
              <a:spLocks noChangeArrowheads="1"/>
            </p:cNvSpPr>
            <p:nvPr/>
          </p:nvSpPr>
          <p:spPr bwMode="auto">
            <a:xfrm>
              <a:off x="4848" y="1632"/>
              <a:ext cx="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T Junction</a:t>
              </a:r>
            </a:p>
          </p:txBody>
        </p:sp>
      </p:grpSp>
    </p:spTree>
    <p:extLst>
      <p:ext uri="{BB962C8B-B14F-4D97-AF65-F5344CB8AC3E}">
        <p14:creationId xmlns:p14="http://schemas.microsoft.com/office/powerpoint/2010/main" val="19771095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噪声模型</a:t>
            </a:r>
          </a:p>
        </p:txBody>
      </p:sp>
      <p:sp>
        <p:nvSpPr>
          <p:cNvPr id="3" name="内容占位符 2"/>
          <p:cNvSpPr>
            <a:spLocks noGrp="1"/>
          </p:cNvSpPr>
          <p:nvPr>
            <p:ph idx="1"/>
          </p:nvPr>
        </p:nvSpPr>
        <p:spPr/>
        <p:txBody>
          <a:bodyPr/>
          <a:lstStyle/>
          <a:p>
            <a:r>
              <a:rPr lang="zh-CN" altLang="en-US" dirty="0"/>
              <a:t>噪声的产生</a:t>
            </a:r>
          </a:p>
          <a:p>
            <a:pPr lvl="1"/>
            <a:r>
              <a:rPr lang="zh-CN" altLang="en-US" dirty="0"/>
              <a:t>图像获取：</a:t>
            </a:r>
            <a:r>
              <a:rPr lang="en-US" altLang="zh-CN" dirty="0"/>
              <a:t>CCD</a:t>
            </a:r>
            <a:r>
              <a:rPr lang="zh-CN" altLang="en-US" dirty="0"/>
              <a:t>相机</a:t>
            </a:r>
          </a:p>
          <a:p>
            <a:pPr lvl="1"/>
            <a:r>
              <a:rPr lang="zh-CN" altLang="en-US" dirty="0"/>
              <a:t>图像传输：无线传输</a:t>
            </a:r>
          </a:p>
          <a:p>
            <a:r>
              <a:rPr lang="zh-CN" altLang="en-US" dirty="0"/>
              <a:t>噪声的空域特性和频域特性</a:t>
            </a:r>
          </a:p>
          <a:p>
            <a:pPr lvl="1"/>
            <a:r>
              <a:rPr lang="zh-CN" altLang="en-US" dirty="0"/>
              <a:t>空域特性：噪声的直方图分布</a:t>
            </a:r>
          </a:p>
          <a:p>
            <a:pPr lvl="1"/>
            <a:r>
              <a:rPr lang="zh-CN" altLang="en-US" dirty="0"/>
              <a:t>频域特性：噪声在</a:t>
            </a:r>
            <a:r>
              <a:rPr lang="en-US" altLang="zh-CN" dirty="0"/>
              <a:t>Fourier</a:t>
            </a:r>
            <a:r>
              <a:rPr lang="zh-CN" altLang="en-US" dirty="0"/>
              <a:t>频谱上的分布</a:t>
            </a:r>
          </a:p>
          <a:p>
            <a:r>
              <a:rPr lang="zh-CN" altLang="en-US" dirty="0"/>
              <a:t>几种典型的噪声模型</a:t>
            </a:r>
          </a:p>
          <a:p>
            <a:pPr lvl="1"/>
            <a:r>
              <a:rPr lang="zh-CN" altLang="en-US" dirty="0"/>
              <a:t>高斯噪声（</a:t>
            </a:r>
            <a:r>
              <a:rPr lang="en-US" altLang="zh-CN" dirty="0"/>
              <a:t>Gaussian noise)</a:t>
            </a:r>
          </a:p>
          <a:p>
            <a:pPr lvl="1"/>
            <a:r>
              <a:rPr lang="zh-CN" altLang="en-US" dirty="0"/>
              <a:t>瑞利噪声</a:t>
            </a:r>
            <a:r>
              <a:rPr lang="en-US" altLang="zh-CN" dirty="0"/>
              <a:t>(Rayleigh noise)</a:t>
            </a:r>
          </a:p>
          <a:p>
            <a:pPr lvl="1"/>
            <a:r>
              <a:rPr lang="zh-CN" altLang="en-US" dirty="0"/>
              <a:t>厄兰噪声</a:t>
            </a:r>
            <a:r>
              <a:rPr lang="en-US" altLang="zh-CN" dirty="0"/>
              <a:t>(</a:t>
            </a:r>
            <a:r>
              <a:rPr lang="en-US" altLang="zh-CN" dirty="0" err="1"/>
              <a:t>Erlang</a:t>
            </a:r>
            <a:r>
              <a:rPr lang="en-US" altLang="zh-CN" dirty="0"/>
              <a:t> noise)</a:t>
            </a:r>
          </a:p>
          <a:p>
            <a:pPr lvl="1"/>
            <a:r>
              <a:rPr lang="zh-CN" altLang="en-US" dirty="0"/>
              <a:t>指数噪声</a:t>
            </a:r>
            <a:r>
              <a:rPr lang="en-US" altLang="zh-CN" dirty="0"/>
              <a:t>(Exponential noise)</a:t>
            </a:r>
          </a:p>
          <a:p>
            <a:pPr lvl="1"/>
            <a:r>
              <a:rPr lang="zh-CN" altLang="en-US" dirty="0"/>
              <a:t>均匀噪声</a:t>
            </a:r>
            <a:r>
              <a:rPr lang="en-US" altLang="zh-CN" dirty="0"/>
              <a:t>(Uniform noise)</a:t>
            </a:r>
          </a:p>
          <a:p>
            <a:pPr lvl="1"/>
            <a:r>
              <a:rPr lang="zh-CN" altLang="en-US" dirty="0"/>
              <a:t>椒盐噪声</a:t>
            </a:r>
            <a:r>
              <a:rPr lang="en-US" altLang="zh-CN" dirty="0"/>
              <a:t>(salt-and-pepper)</a:t>
            </a:r>
          </a:p>
          <a:p>
            <a:endParaRPr lang="zh-CN" altLang="en-US" dirty="0"/>
          </a:p>
        </p:txBody>
      </p:sp>
    </p:spTree>
    <p:extLst>
      <p:ext uri="{BB962C8B-B14F-4D97-AF65-F5344CB8AC3E}">
        <p14:creationId xmlns:p14="http://schemas.microsoft.com/office/powerpoint/2010/main" val="26490482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基于水平线方法的例子</a:t>
            </a:r>
            <a:r>
              <a:rPr lang="en-US" altLang="zh-CN" dirty="0"/>
              <a:t>(1)</a:t>
            </a:r>
            <a:endParaRPr lang="zh-CN" altLang="en-US" dirty="0"/>
          </a:p>
        </p:txBody>
      </p:sp>
      <p:sp>
        <p:nvSpPr>
          <p:cNvPr id="4" name="灯片编号占位符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fld id="{07A96ACF-215F-42CC-B0CB-FCFDDA7A0189}" type="slidenum">
              <a:rPr kumimoji="0" lang="en-US" altLang="zh-CN" sz="1400" smtClean="0"/>
              <a:pPr>
                <a:defRPr/>
              </a:pPr>
              <a:t>80</a:t>
            </a:fld>
            <a:endParaRPr kumimoji="0" lang="en-US" altLang="zh-CN" sz="1400" dirty="0"/>
          </a:p>
        </p:txBody>
      </p:sp>
      <p:graphicFrame>
        <p:nvGraphicFramePr>
          <p:cNvPr id="5" name="Object 4"/>
          <p:cNvGraphicFramePr>
            <a:graphicFrameLocks noChangeAspect="1"/>
          </p:cNvGraphicFramePr>
          <p:nvPr/>
        </p:nvGraphicFramePr>
        <p:xfrm>
          <a:off x="1100138" y="1905000"/>
          <a:ext cx="2633662" cy="2192338"/>
        </p:xfrm>
        <a:graphic>
          <a:graphicData uri="http://schemas.openxmlformats.org/presentationml/2006/ole">
            <mc:AlternateContent xmlns:mc="http://schemas.openxmlformats.org/markup-compatibility/2006">
              <mc:Choice xmlns:v="urn:schemas-microsoft-com:vml" Requires="v">
                <p:oleObj spid="_x0000_s9690" name="Image" r:id="rId3" imgW="2196825" imgH="1828571" progId="Photoshop.Image.7">
                  <p:embed/>
                </p:oleObj>
              </mc:Choice>
              <mc:Fallback>
                <p:oleObj name="Image" r:id="rId3" imgW="2196825" imgH="1828571" progId="Photoshop.Image.7">
                  <p:embed/>
                  <p:pic>
                    <p:nvPicPr>
                      <p:cNvPr id="901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38" y="1905000"/>
                        <a:ext cx="2633662"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1100138" y="4267200"/>
          <a:ext cx="2633662" cy="2192338"/>
        </p:xfrm>
        <a:graphic>
          <a:graphicData uri="http://schemas.openxmlformats.org/presentationml/2006/ole">
            <mc:AlternateContent xmlns:mc="http://schemas.openxmlformats.org/markup-compatibility/2006">
              <mc:Choice xmlns:v="urn:schemas-microsoft-com:vml" Requires="v">
                <p:oleObj spid="_x0000_s9691" name="Image" r:id="rId5" imgW="2196825" imgH="1828571" progId="Photoshop.Image.7">
                  <p:embed/>
                </p:oleObj>
              </mc:Choice>
              <mc:Fallback>
                <p:oleObj name="Image" r:id="rId5" imgW="2196825" imgH="1828571" progId="Photoshop.Image.7">
                  <p:embed/>
                  <p:pic>
                    <p:nvPicPr>
                      <p:cNvPr id="9011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138" y="4267200"/>
                        <a:ext cx="2633662"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4464050" y="2057400"/>
          <a:ext cx="1425575" cy="865188"/>
        </p:xfrm>
        <a:graphic>
          <a:graphicData uri="http://schemas.openxmlformats.org/presentationml/2006/ole">
            <mc:AlternateContent xmlns:mc="http://schemas.openxmlformats.org/markup-compatibility/2006">
              <mc:Choice xmlns:v="urn:schemas-microsoft-com:vml" Requires="v">
                <p:oleObj spid="_x0000_s9692" name="Image" r:id="rId7" imgW="711111" imgH="431594" progId="Photoshop.Image.7">
                  <p:embed/>
                </p:oleObj>
              </mc:Choice>
              <mc:Fallback>
                <p:oleObj name="Image" r:id="rId7" imgW="711111" imgH="431594" progId="Photoshop.Image.7">
                  <p:embed/>
                  <p:pic>
                    <p:nvPicPr>
                      <p:cNvPr id="9011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050" y="2057400"/>
                        <a:ext cx="14255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4464050" y="3581400"/>
          <a:ext cx="1425575" cy="865188"/>
        </p:xfrm>
        <a:graphic>
          <a:graphicData uri="http://schemas.openxmlformats.org/presentationml/2006/ole">
            <mc:AlternateContent xmlns:mc="http://schemas.openxmlformats.org/markup-compatibility/2006">
              <mc:Choice xmlns:v="urn:schemas-microsoft-com:vml" Requires="v">
                <p:oleObj spid="_x0000_s9693" name="Image" r:id="rId9" imgW="711111" imgH="431594" progId="Photoshop.Image.7">
                  <p:embed/>
                </p:oleObj>
              </mc:Choice>
              <mc:Fallback>
                <p:oleObj name="Image" r:id="rId9" imgW="711111" imgH="431594" progId="Photoshop.Image.7">
                  <p:embed/>
                  <p:pic>
                    <p:nvPicPr>
                      <p:cNvPr id="9012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050" y="3581400"/>
                        <a:ext cx="14255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4464050" y="5078413"/>
          <a:ext cx="1425575" cy="865187"/>
        </p:xfrm>
        <a:graphic>
          <a:graphicData uri="http://schemas.openxmlformats.org/presentationml/2006/ole">
            <mc:AlternateContent xmlns:mc="http://schemas.openxmlformats.org/markup-compatibility/2006">
              <mc:Choice xmlns:v="urn:schemas-microsoft-com:vml" Requires="v">
                <p:oleObj spid="_x0000_s9694" name="Image" r:id="rId11" imgW="711111" imgH="431594" progId="Photoshop.Image.7">
                  <p:embed/>
                </p:oleObj>
              </mc:Choice>
              <mc:Fallback>
                <p:oleObj name="Image" r:id="rId11" imgW="711111" imgH="431594" progId="Photoshop.Image.7">
                  <p:embed/>
                  <p:pic>
                    <p:nvPicPr>
                      <p:cNvPr id="90121"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4050" y="5078413"/>
                        <a:ext cx="142557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9"/>
          <p:cNvSpPr>
            <a:spLocks noChangeArrowheads="1"/>
          </p:cNvSpPr>
          <p:nvPr/>
        </p:nvSpPr>
        <p:spPr bwMode="auto">
          <a:xfrm>
            <a:off x="5029200" y="3048000"/>
            <a:ext cx="228600" cy="457200"/>
          </a:xfrm>
          <a:prstGeom prst="downArrow">
            <a:avLst>
              <a:gd name="adj1" fmla="val 50000"/>
              <a:gd name="adj2" fmla="val 50000"/>
            </a:avLst>
          </a:prstGeom>
          <a:solidFill>
            <a:schemeClr val="accent1"/>
          </a:solidFill>
          <a:ln w="12700">
            <a:solidFill>
              <a:schemeClr val="tx1"/>
            </a:solidFill>
            <a:miter lim="800000"/>
            <a:headEnd type="none" w="sm" len="sm"/>
            <a:tailEnd type="none" w="sm" len="sm"/>
          </a:ln>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AutoShape 10"/>
          <p:cNvSpPr>
            <a:spLocks noChangeArrowheads="1"/>
          </p:cNvSpPr>
          <p:nvPr/>
        </p:nvSpPr>
        <p:spPr bwMode="auto">
          <a:xfrm>
            <a:off x="5029200" y="4495800"/>
            <a:ext cx="228600" cy="457200"/>
          </a:xfrm>
          <a:prstGeom prst="downArrow">
            <a:avLst>
              <a:gd name="adj1" fmla="val 50000"/>
              <a:gd name="adj2" fmla="val 50000"/>
            </a:avLst>
          </a:prstGeom>
          <a:solidFill>
            <a:schemeClr val="accent1"/>
          </a:solidFill>
          <a:ln w="12700">
            <a:solidFill>
              <a:schemeClr val="tx1"/>
            </a:solidFill>
            <a:miter lim="800000"/>
            <a:headEnd type="none" w="sm" len="sm"/>
            <a:tailEnd type="none" w="sm" len="sm"/>
          </a:ln>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11"/>
          <p:cNvGraphicFramePr>
            <a:graphicFrameLocks noChangeAspect="1"/>
          </p:cNvGraphicFramePr>
          <p:nvPr/>
        </p:nvGraphicFramePr>
        <p:xfrm>
          <a:off x="6804025" y="2057400"/>
          <a:ext cx="1425575" cy="865188"/>
        </p:xfrm>
        <a:graphic>
          <a:graphicData uri="http://schemas.openxmlformats.org/presentationml/2006/ole">
            <mc:AlternateContent xmlns:mc="http://schemas.openxmlformats.org/markup-compatibility/2006">
              <mc:Choice xmlns:v="urn:schemas-microsoft-com:vml" Requires="v">
                <p:oleObj spid="_x0000_s9695" name="Image" r:id="rId13" imgW="711111" imgH="431594" progId="Photoshop.Image.7">
                  <p:embed/>
                </p:oleObj>
              </mc:Choice>
              <mc:Fallback>
                <p:oleObj name="Image" r:id="rId13" imgW="711111" imgH="431594" progId="Photoshop.Image.7">
                  <p:embed/>
                  <p:pic>
                    <p:nvPicPr>
                      <p:cNvPr id="90124"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04025" y="2057400"/>
                        <a:ext cx="14255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6804025" y="3581400"/>
          <a:ext cx="1425575" cy="865188"/>
        </p:xfrm>
        <a:graphic>
          <a:graphicData uri="http://schemas.openxmlformats.org/presentationml/2006/ole">
            <mc:AlternateContent xmlns:mc="http://schemas.openxmlformats.org/markup-compatibility/2006">
              <mc:Choice xmlns:v="urn:schemas-microsoft-com:vml" Requires="v">
                <p:oleObj spid="_x0000_s9696" name="Image" r:id="rId15" imgW="711111" imgH="431594" progId="Photoshop.Image.7">
                  <p:embed/>
                </p:oleObj>
              </mc:Choice>
              <mc:Fallback>
                <p:oleObj name="Image" r:id="rId15" imgW="711111" imgH="431594" progId="Photoshop.Image.7">
                  <p:embed/>
                  <p:pic>
                    <p:nvPicPr>
                      <p:cNvPr id="90125"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4025" y="3581400"/>
                        <a:ext cx="14255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nvGraphicFramePr>
        <p:xfrm>
          <a:off x="6804025" y="5105400"/>
          <a:ext cx="1425575" cy="865188"/>
        </p:xfrm>
        <a:graphic>
          <a:graphicData uri="http://schemas.openxmlformats.org/presentationml/2006/ole">
            <mc:AlternateContent xmlns:mc="http://schemas.openxmlformats.org/markup-compatibility/2006">
              <mc:Choice xmlns:v="urn:schemas-microsoft-com:vml" Requires="v">
                <p:oleObj spid="_x0000_s9697" name="Image" r:id="rId17" imgW="711111" imgH="431594" progId="Photoshop.Image.7">
                  <p:embed/>
                </p:oleObj>
              </mc:Choice>
              <mc:Fallback>
                <p:oleObj name="Image" r:id="rId17" imgW="711111" imgH="431594" progId="Photoshop.Image.7">
                  <p:embed/>
                  <p:pic>
                    <p:nvPicPr>
                      <p:cNvPr id="90126"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04025" y="5105400"/>
                        <a:ext cx="14255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AutoShape 14"/>
          <p:cNvSpPr>
            <a:spLocks noChangeArrowheads="1"/>
          </p:cNvSpPr>
          <p:nvPr/>
        </p:nvSpPr>
        <p:spPr bwMode="auto">
          <a:xfrm>
            <a:off x="7413625" y="3048000"/>
            <a:ext cx="228600" cy="457200"/>
          </a:xfrm>
          <a:prstGeom prst="downArrow">
            <a:avLst>
              <a:gd name="adj1" fmla="val 50000"/>
              <a:gd name="adj2" fmla="val 50000"/>
            </a:avLst>
          </a:prstGeom>
          <a:solidFill>
            <a:schemeClr val="accent1"/>
          </a:solidFill>
          <a:ln w="12700">
            <a:solidFill>
              <a:schemeClr val="tx1"/>
            </a:solidFill>
            <a:miter lim="800000"/>
            <a:headEnd type="none" w="sm" len="sm"/>
            <a:tailEnd type="none" w="sm" len="sm"/>
          </a:ln>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AutoShape 15"/>
          <p:cNvSpPr>
            <a:spLocks noChangeArrowheads="1"/>
          </p:cNvSpPr>
          <p:nvPr/>
        </p:nvSpPr>
        <p:spPr bwMode="auto">
          <a:xfrm>
            <a:off x="7413625" y="4572000"/>
            <a:ext cx="228600" cy="457200"/>
          </a:xfrm>
          <a:prstGeom prst="downArrow">
            <a:avLst>
              <a:gd name="adj1" fmla="val 50000"/>
              <a:gd name="adj2" fmla="val 50000"/>
            </a:avLst>
          </a:prstGeom>
          <a:solidFill>
            <a:schemeClr val="accent1"/>
          </a:solidFill>
          <a:ln w="12700">
            <a:solidFill>
              <a:schemeClr val="tx1"/>
            </a:solidFill>
            <a:miter lim="800000"/>
            <a:headEnd type="none" w="sm" len="sm"/>
            <a:tailEnd type="none" w="sm" len="sm"/>
          </a:ln>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5792247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基于水平线方法的例子</a:t>
            </a:r>
            <a:r>
              <a:rPr lang="en-US" altLang="zh-CN" dirty="0"/>
              <a:t>(2)</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264568247"/>
              </p:ext>
            </p:extLst>
          </p:nvPr>
        </p:nvGraphicFramePr>
        <p:xfrm>
          <a:off x="1150034" y="2036634"/>
          <a:ext cx="3289300" cy="3276600"/>
        </p:xfrm>
        <a:graphic>
          <a:graphicData uri="http://schemas.openxmlformats.org/presentationml/2006/ole">
            <mc:AlternateContent xmlns:mc="http://schemas.openxmlformats.org/markup-compatibility/2006">
              <mc:Choice xmlns:v="urn:schemas-microsoft-com:vml" Requires="v">
                <p:oleObj spid="_x0000_s5496" name="Image" r:id="rId3" imgW="3288889" imgH="3276190" progId="Photoshop.Image.7">
                  <p:embed/>
                </p:oleObj>
              </mc:Choice>
              <mc:Fallback>
                <p:oleObj name="Image" r:id="rId3" imgW="3288889" imgH="3276190" progId="Photoshop.Image.7">
                  <p:embed/>
                  <p:pic>
                    <p:nvPicPr>
                      <p:cNvPr id="9114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034" y="2036634"/>
                        <a:ext cx="32893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3739198985"/>
              </p:ext>
            </p:extLst>
          </p:nvPr>
        </p:nvGraphicFramePr>
        <p:xfrm>
          <a:off x="5036234" y="2036634"/>
          <a:ext cx="3289300" cy="3276600"/>
        </p:xfrm>
        <a:graphic>
          <a:graphicData uri="http://schemas.openxmlformats.org/presentationml/2006/ole">
            <mc:AlternateContent xmlns:mc="http://schemas.openxmlformats.org/markup-compatibility/2006">
              <mc:Choice xmlns:v="urn:schemas-microsoft-com:vml" Requires="v">
                <p:oleObj spid="_x0000_s5497" name="Image" r:id="rId5" imgW="3288889" imgH="3276190" progId="Photoshop.Image.7">
                  <p:embed/>
                </p:oleObj>
              </mc:Choice>
              <mc:Fallback>
                <p:oleObj name="Image" r:id="rId5" imgW="3288889" imgH="3276190" progId="Photoshop.Image.7">
                  <p:embed/>
                  <p:pic>
                    <p:nvPicPr>
                      <p:cNvPr id="9114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34" y="2036634"/>
                        <a:ext cx="32893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4061241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纹理合成的主要思想</a:t>
            </a:r>
          </a:p>
        </p:txBody>
      </p:sp>
      <p:sp>
        <p:nvSpPr>
          <p:cNvPr id="3" name="内容占位符 2"/>
          <p:cNvSpPr>
            <a:spLocks noGrp="1"/>
          </p:cNvSpPr>
          <p:nvPr>
            <p:ph idx="1"/>
          </p:nvPr>
        </p:nvSpPr>
        <p:spPr/>
        <p:txBody>
          <a:bodyPr/>
          <a:lstStyle/>
          <a:p>
            <a:pPr>
              <a:defRPr/>
            </a:pPr>
            <a:r>
              <a:rPr lang="zh-CN" altLang="en-US" dirty="0"/>
              <a:t>根据提供的样本</a:t>
            </a:r>
            <a:r>
              <a:rPr lang="zh-CN" altLang="en-US" dirty="0" smtClean="0"/>
              <a:t>纹理 </a:t>
            </a:r>
            <a:r>
              <a:rPr lang="en-US" altLang="zh-CN" i="1" dirty="0" err="1" smtClean="0">
                <a:latin typeface="+mn-lt"/>
              </a:rPr>
              <a:t>I</a:t>
            </a:r>
            <a:r>
              <a:rPr lang="en-US" altLang="zh-CN" baseline="-25000" dirty="0" err="1" smtClean="0"/>
              <a:t>in</a:t>
            </a:r>
            <a:r>
              <a:rPr lang="en-US" altLang="zh-CN" dirty="0"/>
              <a:t>, </a:t>
            </a:r>
            <a:r>
              <a:rPr lang="zh-CN" altLang="en-US" dirty="0"/>
              <a:t>融合出</a:t>
            </a:r>
            <a:r>
              <a:rPr lang="zh-CN" altLang="en-US" dirty="0" smtClean="0"/>
              <a:t>纹理 </a:t>
            </a:r>
            <a:r>
              <a:rPr lang="en-US" altLang="zh-CN" i="1" dirty="0" err="1" smtClean="0"/>
              <a:t>I</a:t>
            </a:r>
            <a:r>
              <a:rPr lang="en-US" altLang="zh-CN" baseline="-25000" dirty="0" err="1" smtClean="0"/>
              <a:t>out</a:t>
            </a:r>
            <a:r>
              <a:rPr lang="zh-CN" altLang="en-US" baseline="-25000" dirty="0"/>
              <a:t>，</a:t>
            </a:r>
            <a:r>
              <a:rPr lang="zh-CN" altLang="en-US" dirty="0"/>
              <a:t>其纹理和样本相似，但不相同。</a:t>
            </a:r>
          </a:p>
          <a:p>
            <a:pPr marL="469900" lvl="1" indent="-469900">
              <a:buFont typeface="Wingdings" charset="0"/>
              <a:buChar char="o"/>
              <a:defRPr/>
            </a:pPr>
            <a:r>
              <a:rPr lang="zh-CN" altLang="en-US" sz="2400" b="1" dirty="0">
                <a:solidFill>
                  <a:srgbClr val="FF0000"/>
                </a:solidFill>
              </a:rPr>
              <a:t>马尔科夫随机场</a:t>
            </a:r>
            <a:r>
              <a:rPr lang="en-US" altLang="zh-CN" sz="2400" b="1" dirty="0">
                <a:solidFill>
                  <a:srgbClr val="FF0000"/>
                </a:solidFill>
              </a:rPr>
              <a:t>(</a:t>
            </a:r>
            <a:r>
              <a:rPr lang="en-US" altLang="zh-CN" sz="2400" dirty="0">
                <a:solidFill>
                  <a:srgbClr val="FF0000"/>
                </a:solidFill>
              </a:rPr>
              <a:t>Markov Random Field, MRF)</a:t>
            </a:r>
          </a:p>
          <a:p>
            <a:pPr lvl="1">
              <a:buFont typeface="Wingdings" panose="05000000000000000000" pitchFamily="2" charset="2"/>
              <a:buChar char="n"/>
              <a:defRPr/>
            </a:pPr>
            <a:r>
              <a:rPr lang="zh-CN" altLang="en-US" dirty="0" smtClean="0"/>
              <a:t>马尔可夫性</a:t>
            </a:r>
            <a:r>
              <a:rPr lang="zh-CN" altLang="en-US" dirty="0"/>
              <a:t>质</a:t>
            </a:r>
            <a:r>
              <a:rPr lang="en-US" altLang="zh-CN" dirty="0"/>
              <a:t>: </a:t>
            </a:r>
            <a:r>
              <a:rPr lang="zh-CN" altLang="en-US" dirty="0"/>
              <a:t>一个随机变量</a:t>
            </a:r>
            <a:r>
              <a:rPr lang="zh-CN" altLang="en-US" dirty="0" smtClean="0"/>
              <a:t>序列第 </a:t>
            </a:r>
            <a:r>
              <a:rPr lang="en-US" altLang="zh-CN" i="1" dirty="0" smtClean="0">
                <a:latin typeface="+mn-lt"/>
              </a:rPr>
              <a:t>n </a:t>
            </a:r>
            <a:r>
              <a:rPr lang="zh-CN" altLang="en-US" dirty="0" smtClean="0"/>
              <a:t>时刻</a:t>
            </a:r>
            <a:r>
              <a:rPr lang="zh-CN" altLang="en-US" dirty="0"/>
              <a:t>的分布特性</a:t>
            </a:r>
            <a:r>
              <a:rPr lang="zh-CN" altLang="en-US" dirty="0" smtClean="0"/>
              <a:t>，只与第 </a:t>
            </a:r>
            <a:r>
              <a:rPr lang="en-US" altLang="zh-CN" i="1" dirty="0" smtClean="0">
                <a:latin typeface="+mn-lt"/>
              </a:rPr>
              <a:t>n</a:t>
            </a:r>
            <a:r>
              <a:rPr lang="en-US" altLang="zh-CN" dirty="0" smtClean="0">
                <a:latin typeface="+mn-lt"/>
              </a:rPr>
              <a:t>-1 </a:t>
            </a:r>
            <a:r>
              <a:rPr lang="zh-CN" altLang="en-US" dirty="0" smtClean="0">
                <a:latin typeface="+mn-lt"/>
              </a:rPr>
              <a:t>时刻值有关，与之前的</a:t>
            </a:r>
            <a:r>
              <a:rPr lang="zh-CN" altLang="en-US" dirty="0" smtClean="0"/>
              <a:t>随机变量</a:t>
            </a:r>
            <a:r>
              <a:rPr lang="zh-CN" altLang="en-US" dirty="0"/>
              <a:t>的取值无关。</a:t>
            </a:r>
          </a:p>
          <a:p>
            <a:pPr lvl="1">
              <a:buFont typeface="Wingdings" panose="05000000000000000000" pitchFamily="2" charset="2"/>
              <a:buChar char="n"/>
              <a:defRPr/>
            </a:pPr>
            <a:endParaRPr lang="en-US" altLang="zh-CN" dirty="0" smtClean="0"/>
          </a:p>
          <a:p>
            <a:pPr lvl="1">
              <a:buFont typeface="Wingdings" panose="05000000000000000000" pitchFamily="2" charset="2"/>
              <a:buChar char="n"/>
              <a:defRPr/>
            </a:pPr>
            <a:endParaRPr lang="en-US" altLang="zh-CN" dirty="0" smtClean="0"/>
          </a:p>
          <a:p>
            <a:pPr lvl="1">
              <a:buFont typeface="Wingdings" panose="05000000000000000000" pitchFamily="2" charset="2"/>
              <a:buChar char="n"/>
              <a:defRPr/>
            </a:pPr>
            <a:r>
              <a:rPr lang="zh-CN" altLang="en-US" dirty="0" smtClean="0"/>
              <a:t>随机场</a:t>
            </a:r>
            <a:r>
              <a:rPr lang="zh-CN" altLang="en-US" dirty="0"/>
              <a:t>：包含两个要素，即位置（</a:t>
            </a:r>
            <a:r>
              <a:rPr lang="en-US" altLang="zh-CN" dirty="0"/>
              <a:t>site</a:t>
            </a:r>
            <a:r>
              <a:rPr lang="zh-CN" altLang="en-US" dirty="0"/>
              <a:t>）和相空间（</a:t>
            </a:r>
            <a:r>
              <a:rPr lang="en-US" altLang="zh-CN" dirty="0"/>
              <a:t>phase space</a:t>
            </a:r>
            <a:r>
              <a:rPr lang="zh-CN" altLang="en-US" dirty="0"/>
              <a:t>）。当给每一个</a:t>
            </a:r>
            <a:r>
              <a:rPr lang="zh-CN" altLang="en-US" dirty="0" smtClean="0"/>
              <a:t>位置按照</a:t>
            </a:r>
            <a:r>
              <a:rPr lang="zh-CN" altLang="en-US" dirty="0"/>
              <a:t>某种分布随机赋予相空间的一个值之后，其全体就叫做随机场。</a:t>
            </a:r>
          </a:p>
          <a:p>
            <a:endParaRPr lang="zh-CN" altLang="en-US" dirty="0"/>
          </a:p>
        </p:txBody>
      </p:sp>
      <p:graphicFrame>
        <p:nvGraphicFramePr>
          <p:cNvPr id="4" name="Object 5"/>
          <p:cNvGraphicFramePr>
            <a:graphicFrameLocks noChangeAspect="1"/>
          </p:cNvGraphicFramePr>
          <p:nvPr>
            <p:extLst/>
          </p:nvPr>
        </p:nvGraphicFramePr>
        <p:xfrm>
          <a:off x="3068839" y="5381806"/>
          <a:ext cx="749300" cy="755650"/>
        </p:xfrm>
        <a:graphic>
          <a:graphicData uri="http://schemas.openxmlformats.org/presentationml/2006/ole">
            <mc:AlternateContent xmlns:mc="http://schemas.openxmlformats.org/markup-compatibility/2006">
              <mc:Choice xmlns:v="urn:schemas-microsoft-com:vml" Requires="v">
                <p:oleObj spid="_x0000_s11322" name="Image" r:id="rId4" imgW="1498413" imgH="1511111" progId="Photoshop.Image.7">
                  <p:embed/>
                </p:oleObj>
              </mc:Choice>
              <mc:Fallback>
                <p:oleObj name="Image" r:id="rId4" imgW="1498413" imgH="1511111" progId="Photoshop.Image.7">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839" y="5381806"/>
                        <a:ext cx="7493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nvPr>
        </p:nvGraphicFramePr>
        <p:xfrm>
          <a:off x="4992466" y="5003981"/>
          <a:ext cx="1511300" cy="1511300"/>
        </p:xfrm>
        <a:graphic>
          <a:graphicData uri="http://schemas.openxmlformats.org/presentationml/2006/ole">
            <mc:AlternateContent xmlns:mc="http://schemas.openxmlformats.org/markup-compatibility/2006">
              <mc:Choice xmlns:v="urn:schemas-microsoft-com:vml" Requires="v">
                <p:oleObj spid="_x0000_s11323" name="Image" r:id="rId6" imgW="3022222" imgH="3022222" progId="Photoshop.Image.7">
                  <p:embed/>
                </p:oleObj>
              </mc:Choice>
              <mc:Fallback>
                <p:oleObj name="Image" r:id="rId6" imgW="3022222" imgH="3022222" progId="Photoshop.Image.7">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466" y="5003981"/>
                        <a:ext cx="15113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7"/>
          <p:cNvSpPr>
            <a:spLocks noChangeArrowheads="1"/>
          </p:cNvSpPr>
          <p:nvPr/>
        </p:nvSpPr>
        <p:spPr bwMode="auto">
          <a:xfrm rot="16200000">
            <a:off x="4140077" y="5424002"/>
            <a:ext cx="341594" cy="607755"/>
          </a:xfrm>
          <a:prstGeom prst="downArrow">
            <a:avLst>
              <a:gd name="adj1" fmla="val 50000"/>
              <a:gd name="adj2" fmla="val 91667"/>
            </a:avLst>
          </a:prstGeom>
          <a:solidFill>
            <a:schemeClr val="accent1"/>
          </a:solidFill>
          <a:ln w="12700">
            <a:solidFill>
              <a:schemeClr val="tx1"/>
            </a:solidFill>
            <a:miter lim="800000"/>
            <a:headEnd type="none" w="sm" len="sm"/>
            <a:tailEnd type="none" w="sm" len="sm"/>
          </a:ln>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1023" y="3266986"/>
            <a:ext cx="4057530" cy="448487"/>
          </a:xfrm>
          <a:prstGeom prst="rect">
            <a:avLst/>
          </a:prstGeom>
        </p:spPr>
      </p:pic>
    </p:spTree>
    <p:extLst>
      <p:ext uri="{BB962C8B-B14F-4D97-AF65-F5344CB8AC3E}">
        <p14:creationId xmlns:p14="http://schemas.microsoft.com/office/powerpoint/2010/main" val="94624597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怎么将纹理合成应用到图像修复中</a:t>
            </a:r>
            <a:r>
              <a:rPr lang="en-US" altLang="zh-CN" dirty="0"/>
              <a:t>?</a:t>
            </a:r>
            <a:endParaRPr lang="zh-CN" altLang="en-US" dirty="0"/>
          </a:p>
        </p:txBody>
      </p:sp>
      <p:sp>
        <p:nvSpPr>
          <p:cNvPr id="3" name="内容占位符 2"/>
          <p:cNvSpPr>
            <a:spLocks noGrp="1"/>
          </p:cNvSpPr>
          <p:nvPr>
            <p:ph idx="1"/>
          </p:nvPr>
        </p:nvSpPr>
        <p:spPr/>
        <p:txBody>
          <a:bodyPr/>
          <a:lstStyle/>
          <a:p>
            <a:pPr marL="533400" indent="-533400">
              <a:buClr>
                <a:schemeClr val="tx1"/>
              </a:buClr>
              <a:buFontTx/>
              <a:buAutoNum type="arabicPeriod"/>
              <a:defRPr/>
            </a:pPr>
            <a:r>
              <a:rPr lang="zh-CN" altLang="en-US" dirty="0"/>
              <a:t>选择待修复区域。</a:t>
            </a:r>
          </a:p>
          <a:p>
            <a:pPr marL="533400" indent="-533400">
              <a:buClr>
                <a:schemeClr val="tx1"/>
              </a:buClr>
              <a:buFontTx/>
              <a:buAutoNum type="arabicPeriod"/>
              <a:defRPr/>
            </a:pPr>
            <a:r>
              <a:rPr lang="zh-CN" altLang="en-US" dirty="0"/>
              <a:t>根据</a:t>
            </a:r>
            <a:r>
              <a:rPr lang="zh-CN" altLang="en-US" dirty="0">
                <a:solidFill>
                  <a:srgbClr val="FF0000"/>
                </a:solidFill>
              </a:rPr>
              <a:t>一定的标准</a:t>
            </a:r>
            <a:r>
              <a:rPr lang="zh-CN" altLang="en-US" dirty="0"/>
              <a:t>，选择样本纹理</a:t>
            </a:r>
            <a:r>
              <a:rPr lang="zh-CN" altLang="en-US" dirty="0" smtClean="0"/>
              <a:t>。</a:t>
            </a:r>
            <a:endParaRPr lang="en-US" altLang="zh-CN" dirty="0" smtClean="0"/>
          </a:p>
          <a:p>
            <a:pPr marL="971550" lvl="1" indent="-533400">
              <a:buClr>
                <a:schemeClr val="tx1"/>
              </a:buClr>
              <a:buFont typeface="Wingdings" panose="05000000000000000000" pitchFamily="2" charset="2"/>
              <a:buChar char="ü"/>
              <a:defRPr/>
            </a:pPr>
            <a:r>
              <a:rPr lang="zh-CN" altLang="en-US" dirty="0" smtClean="0"/>
              <a:t>优先度</a:t>
            </a:r>
            <a:endParaRPr lang="en-US" altLang="zh-CN" dirty="0" smtClean="0"/>
          </a:p>
          <a:p>
            <a:pPr marL="971550" lvl="1" indent="-533400">
              <a:buClr>
                <a:schemeClr val="tx1"/>
              </a:buClr>
              <a:buFont typeface="Wingdings" panose="05000000000000000000" pitchFamily="2" charset="2"/>
              <a:buChar char="ü"/>
              <a:defRPr/>
            </a:pPr>
            <a:r>
              <a:rPr lang="zh-CN" altLang="en-US" dirty="0" smtClean="0"/>
              <a:t>块匹配</a:t>
            </a:r>
            <a:endParaRPr lang="zh-CN" altLang="en-US" dirty="0"/>
          </a:p>
          <a:p>
            <a:pPr marL="533400" indent="-533400">
              <a:buClr>
                <a:schemeClr val="tx1"/>
              </a:buClr>
              <a:buFontTx/>
              <a:buAutoNum type="arabicPeriod"/>
              <a:defRPr/>
            </a:pPr>
            <a:r>
              <a:rPr lang="zh-CN" altLang="en-US" dirty="0"/>
              <a:t>纹理合成</a:t>
            </a:r>
          </a:p>
        </p:txBody>
      </p:sp>
      <p:grpSp>
        <p:nvGrpSpPr>
          <p:cNvPr id="4" name="组合 10"/>
          <p:cNvGrpSpPr>
            <a:grpSpLocks noChangeAspect="1"/>
          </p:cNvGrpSpPr>
          <p:nvPr/>
        </p:nvGrpSpPr>
        <p:grpSpPr bwMode="auto">
          <a:xfrm>
            <a:off x="714310" y="3905832"/>
            <a:ext cx="8136164" cy="1865291"/>
            <a:chOff x="1429461" y="4672025"/>
            <a:chExt cx="6211875" cy="1423975"/>
          </a:xfrm>
        </p:grpSpPr>
        <p:pic>
          <p:nvPicPr>
            <p:cNvPr id="5"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461" y="4672025"/>
              <a:ext cx="1399976" cy="1399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0" y="4695825"/>
              <a:ext cx="138588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683" y="4695825"/>
              <a:ext cx="13858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449" y="4695825"/>
              <a:ext cx="13858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a:xfrm>
            <a:off x="380162" y="6218139"/>
            <a:ext cx="8571815" cy="584775"/>
          </a:xfrm>
          <a:prstGeom prst="rect">
            <a:avLst/>
          </a:prstGeom>
        </p:spPr>
        <p:txBody>
          <a:bodyPr wrap="square">
            <a:spAutoFit/>
          </a:bodyPr>
          <a:lstStyle/>
          <a:p>
            <a:pPr marL="285750" indent="-285750">
              <a:buFont typeface="Arial" panose="020B0604020202020204" pitchFamily="34" charset="0"/>
              <a:buChar char="•"/>
              <a:defRPr/>
            </a:pPr>
            <a:r>
              <a:rPr lang="en-US" altLang="zh-CN" sz="1600" dirty="0" err="1"/>
              <a:t>Criminisi</a:t>
            </a:r>
            <a:r>
              <a:rPr lang="en-US" altLang="zh-CN" sz="1600" dirty="0"/>
              <a:t> A, Perez P, Toyama K. Object removal by exemplar-based </a:t>
            </a:r>
            <a:r>
              <a:rPr lang="en-US" altLang="zh-CN" sz="1600" dirty="0" err="1"/>
              <a:t>inpainting</a:t>
            </a:r>
            <a:r>
              <a:rPr lang="en-US" altLang="zh-CN" sz="1600" dirty="0"/>
              <a:t>. IEEE Conference on Computer Vision and Pattern Recognition, 2003. </a:t>
            </a:r>
          </a:p>
        </p:txBody>
      </p:sp>
    </p:spTree>
    <p:extLst>
      <p:ext uri="{BB962C8B-B14F-4D97-AF65-F5344CB8AC3E}">
        <p14:creationId xmlns:p14="http://schemas.microsoft.com/office/powerpoint/2010/main" val="308914814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zh-CN" altLang="en-US" dirty="0" smtClean="0"/>
              <a:t>结果</a:t>
            </a:r>
            <a:r>
              <a:rPr lang="en-US" altLang="zh-CN" dirty="0" smtClean="0"/>
              <a:t>-1</a:t>
            </a:r>
            <a:endParaRPr lang="zh-CN" altLang="en-US" dirty="0"/>
          </a:p>
        </p:txBody>
      </p:sp>
      <p:pic>
        <p:nvPicPr>
          <p:cNvPr id="5" name="Picture 3" descr="11"/>
          <p:cNvPicPr>
            <a:picLocks noChangeAspect="1" noChangeArrowheads="1"/>
          </p:cNvPicPr>
          <p:nvPr/>
        </p:nvPicPr>
        <p:blipFill>
          <a:blip r:embed="rId3"/>
          <a:srcRect/>
          <a:stretch>
            <a:fillRect/>
          </a:stretch>
        </p:blipFill>
        <p:spPr bwMode="auto">
          <a:xfrm>
            <a:off x="1382713" y="1700213"/>
            <a:ext cx="13176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6" name="Picture 4" descr="12"/>
          <p:cNvPicPr>
            <a:picLocks noChangeAspect="1" noChangeArrowheads="1"/>
          </p:cNvPicPr>
          <p:nvPr/>
        </p:nvPicPr>
        <p:blipFill>
          <a:blip r:embed="rId4"/>
          <a:srcRect/>
          <a:stretch>
            <a:fillRect/>
          </a:stretch>
        </p:blipFill>
        <p:spPr bwMode="auto">
          <a:xfrm>
            <a:off x="1382713" y="4062413"/>
            <a:ext cx="13096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graphicFrame>
        <p:nvGraphicFramePr>
          <p:cNvPr id="7" name="Object 5"/>
          <p:cNvGraphicFramePr>
            <a:graphicFrameLocks noChangeAspect="1"/>
          </p:cNvGraphicFramePr>
          <p:nvPr/>
        </p:nvGraphicFramePr>
        <p:xfrm>
          <a:off x="3276600" y="1749425"/>
          <a:ext cx="1309688" cy="1981200"/>
        </p:xfrm>
        <a:graphic>
          <a:graphicData uri="http://schemas.openxmlformats.org/presentationml/2006/ole">
            <mc:AlternateContent xmlns:mc="http://schemas.openxmlformats.org/markup-compatibility/2006">
              <mc:Choice xmlns:v="urn:schemas-microsoft-com:vml" Requires="v">
                <p:oleObj spid="_x0000_s12346" name="Image" r:id="rId5" imgW="1904762" imgH="2882540" progId="Photoshop.Image.7">
                  <p:embed/>
                </p:oleObj>
              </mc:Choice>
              <mc:Fallback>
                <p:oleObj name="Image" r:id="rId5" imgW="1904762" imgH="2882540" progId="Photoshop.Image.7">
                  <p:embed/>
                  <p:pic>
                    <p:nvPicPr>
                      <p:cNvPr id="7"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749425"/>
                        <a:ext cx="130968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3276600" y="4111625"/>
          <a:ext cx="1309688" cy="1981200"/>
        </p:xfrm>
        <a:graphic>
          <a:graphicData uri="http://schemas.openxmlformats.org/presentationml/2006/ole">
            <mc:AlternateContent xmlns:mc="http://schemas.openxmlformats.org/markup-compatibility/2006">
              <mc:Choice xmlns:v="urn:schemas-microsoft-com:vml" Requires="v">
                <p:oleObj spid="_x0000_s12347" name="Image" r:id="rId7" imgW="1904762" imgH="2882540" progId="Photoshop.Image.7">
                  <p:embed/>
                </p:oleObj>
              </mc:Choice>
              <mc:Fallback>
                <p:oleObj name="Image" r:id="rId7" imgW="1904762" imgH="2882540" progId="Photoshop.Image.7">
                  <p:embed/>
                  <p:pic>
                    <p:nvPicPr>
                      <p:cNvPr id="8" name="Object 6"/>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111625"/>
                        <a:ext cx="130968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
          <p:cNvSpPr>
            <a:spLocks noChangeArrowheads="1"/>
          </p:cNvSpPr>
          <p:nvPr/>
        </p:nvSpPr>
        <p:spPr bwMode="auto">
          <a:xfrm>
            <a:off x="5638800" y="2349500"/>
            <a:ext cx="19796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latin typeface="+mn-ea"/>
                <a:ea typeface="+mn-ea"/>
              </a:rPr>
              <a:t>纹理合成</a:t>
            </a:r>
            <a:endParaRPr lang="en-US" altLang="zh-CN" sz="2800" dirty="0">
              <a:latin typeface="+mn-ea"/>
              <a:ea typeface="+mn-ea"/>
            </a:endParaRPr>
          </a:p>
          <a:p>
            <a:pPr eaLnBrk="1" hangingPunct="1"/>
            <a:r>
              <a:rPr lang="zh-CN" altLang="en-US" sz="2800" dirty="0">
                <a:latin typeface="+mn-ea"/>
                <a:ea typeface="+mn-ea"/>
              </a:rPr>
              <a:t>的实验结果</a:t>
            </a:r>
            <a:endParaRPr lang="en-US" altLang="zh-CN" sz="2800" dirty="0">
              <a:latin typeface="+mn-ea"/>
              <a:ea typeface="+mn-ea"/>
            </a:endParaRPr>
          </a:p>
        </p:txBody>
      </p:sp>
      <p:sp>
        <p:nvSpPr>
          <p:cNvPr id="10" name="Rectangle 8"/>
          <p:cNvSpPr>
            <a:spLocks noChangeArrowheads="1"/>
          </p:cNvSpPr>
          <p:nvPr/>
        </p:nvSpPr>
        <p:spPr bwMode="auto">
          <a:xfrm>
            <a:off x="5715000" y="4508500"/>
            <a:ext cx="215956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latin typeface="+mn-ea"/>
                <a:ea typeface="+mn-ea"/>
              </a:rPr>
              <a:t>基于</a:t>
            </a:r>
            <a:r>
              <a:rPr lang="en-US" altLang="zh-CN" sz="2800" dirty="0">
                <a:latin typeface="+mn-ea"/>
                <a:ea typeface="+mn-ea"/>
              </a:rPr>
              <a:t>PDE</a:t>
            </a:r>
            <a:r>
              <a:rPr lang="zh-CN" altLang="en-US" sz="2800" dirty="0">
                <a:latin typeface="+mn-ea"/>
                <a:ea typeface="+mn-ea"/>
              </a:rPr>
              <a:t>方法</a:t>
            </a:r>
            <a:endParaRPr lang="en-US" altLang="zh-CN" sz="2800" dirty="0">
              <a:latin typeface="+mn-ea"/>
              <a:ea typeface="+mn-ea"/>
            </a:endParaRPr>
          </a:p>
          <a:p>
            <a:pPr eaLnBrk="1" hangingPunct="1"/>
            <a:r>
              <a:rPr lang="zh-CN" altLang="en-US" sz="2800" dirty="0">
                <a:latin typeface="+mn-ea"/>
                <a:ea typeface="+mn-ea"/>
              </a:rPr>
              <a:t>的实验结果</a:t>
            </a:r>
            <a:endParaRPr lang="en-US" altLang="zh-CN" sz="2800" dirty="0">
              <a:latin typeface="+mn-ea"/>
              <a:ea typeface="+mn-ea"/>
            </a:endParaRPr>
          </a:p>
        </p:txBody>
      </p:sp>
    </p:spTree>
    <p:extLst>
      <p:ext uri="{BB962C8B-B14F-4D97-AF65-F5344CB8AC3E}">
        <p14:creationId xmlns:p14="http://schemas.microsoft.com/office/powerpoint/2010/main" val="245192776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zh-CN" altLang="en-US" dirty="0" smtClean="0"/>
              <a:t>结果</a:t>
            </a:r>
            <a:r>
              <a:rPr lang="en-US" altLang="zh-CN" dirty="0" smtClean="0"/>
              <a:t>-2</a:t>
            </a:r>
            <a:endParaRPr lang="zh-CN" altLang="en-US" dirty="0"/>
          </a:p>
        </p:txBody>
      </p:sp>
      <p:grpSp>
        <p:nvGrpSpPr>
          <p:cNvPr id="4" name="组合 10"/>
          <p:cNvGrpSpPr>
            <a:grpSpLocks noChangeAspect="1"/>
          </p:cNvGrpSpPr>
          <p:nvPr/>
        </p:nvGrpSpPr>
        <p:grpSpPr bwMode="auto">
          <a:xfrm>
            <a:off x="285750" y="2143125"/>
            <a:ext cx="8518525" cy="4098925"/>
            <a:chOff x="59377" y="1916116"/>
            <a:chExt cx="6760310" cy="3252686"/>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37" y="1916116"/>
              <a:ext cx="2153472"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675" y="1916116"/>
              <a:ext cx="2154624"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59377" y="3140554"/>
              <a:ext cx="32575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    </a:t>
              </a:r>
              <a:endParaRPr lang="en-US" altLang="zh-CN"/>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594" y="1927536"/>
              <a:ext cx="2172093"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928802"/>
              <a:ext cx="2162648"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3941795"/>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示例结果</a:t>
            </a:r>
            <a:r>
              <a:rPr lang="en-US" altLang="zh-CN" dirty="0" smtClean="0"/>
              <a:t>-3</a:t>
            </a:r>
            <a:endParaRPr lang="zh-CN" altLang="en-US" dirty="0"/>
          </a:p>
        </p:txBody>
      </p:sp>
      <p:pic>
        <p:nvPicPr>
          <p:cNvPr id="4" name="Picture 3" descr="cyin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112963"/>
            <a:ext cx="266382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2060575"/>
            <a:ext cx="27035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63427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zh-CN" altLang="en-US" dirty="0" smtClean="0"/>
              <a:t>结果</a:t>
            </a:r>
            <a:r>
              <a:rPr lang="en-US" altLang="zh-CN" dirty="0" smtClean="0"/>
              <a:t>-4</a:t>
            </a:r>
            <a:endParaRPr lang="zh-CN" altLang="en-US" dirty="0"/>
          </a:p>
        </p:txBody>
      </p:sp>
      <p:pic>
        <p:nvPicPr>
          <p:cNvPr id="4" name="Picture 2" descr="liw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074863"/>
            <a:ext cx="4249737"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liweiinpain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60575"/>
            <a:ext cx="43211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1490366"/>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基于结构传播的图像修复</a:t>
            </a:r>
          </a:p>
        </p:txBody>
      </p:sp>
      <p:pic>
        <p:nvPicPr>
          <p:cNvPr id="4" name="内容占位符 8"/>
          <p:cNvPicPr>
            <a:picLocks noChangeAspect="1"/>
          </p:cNvPicPr>
          <p:nvPr/>
        </p:nvPicPr>
        <p:blipFill>
          <a:blip r:embed="rId3"/>
          <a:stretch>
            <a:fillRect/>
          </a:stretch>
        </p:blipFill>
        <p:spPr bwMode="auto">
          <a:xfrm>
            <a:off x="916060" y="1382450"/>
            <a:ext cx="3508377" cy="249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5" name="内容占位符 9"/>
          <p:cNvPicPr>
            <a:picLocks noChangeAspect="1"/>
          </p:cNvPicPr>
          <p:nvPr/>
        </p:nvPicPr>
        <p:blipFill>
          <a:blip r:embed="rId4"/>
          <a:srcRect/>
          <a:stretch>
            <a:fillRect/>
          </a:stretch>
        </p:blipFill>
        <p:spPr bwMode="auto">
          <a:xfrm>
            <a:off x="4678813" y="1393400"/>
            <a:ext cx="3509193" cy="24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6" name="内容占位符 12"/>
          <p:cNvPicPr>
            <a:picLocks noChangeAspect="1"/>
          </p:cNvPicPr>
          <p:nvPr/>
        </p:nvPicPr>
        <p:blipFill>
          <a:blip r:embed="rId5"/>
          <a:stretch>
            <a:fillRect/>
          </a:stretch>
        </p:blipFill>
        <p:spPr bwMode="auto">
          <a:xfrm>
            <a:off x="916060" y="4014316"/>
            <a:ext cx="3508377" cy="249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7" name="内容占位符 13"/>
          <p:cNvPicPr>
            <a:picLocks noChangeAspect="1"/>
          </p:cNvPicPr>
          <p:nvPr/>
        </p:nvPicPr>
        <p:blipFill>
          <a:blip r:embed="rId6"/>
          <a:srcRect/>
          <a:stretch>
            <a:fillRect/>
          </a:stretch>
        </p:blipFill>
        <p:spPr bwMode="auto">
          <a:xfrm>
            <a:off x="4708741" y="4014316"/>
            <a:ext cx="3520962" cy="24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34933139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基于结构传播的图像修复</a:t>
            </a:r>
          </a:p>
        </p:txBody>
      </p:sp>
      <p:sp>
        <p:nvSpPr>
          <p:cNvPr id="3" name="内容占位符 2"/>
          <p:cNvSpPr>
            <a:spLocks noGrp="1"/>
          </p:cNvSpPr>
          <p:nvPr>
            <p:ph idx="1"/>
          </p:nvPr>
        </p:nvSpPr>
        <p:spPr>
          <a:xfrm>
            <a:off x="566738" y="1341441"/>
            <a:ext cx="8001000" cy="585786"/>
          </a:xfrm>
        </p:spPr>
        <p:txBody>
          <a:bodyPr/>
          <a:lstStyle/>
          <a:p>
            <a:r>
              <a:rPr lang="zh-CN" altLang="en-US" dirty="0"/>
              <a:t>结构传播代价函数 （</a:t>
            </a:r>
            <a:r>
              <a:rPr lang="en-US" altLang="zh-CN" dirty="0"/>
              <a:t>Sun et al, SIGGRAPH 2005</a:t>
            </a:r>
            <a:r>
              <a:rPr lang="zh-CN" altLang="en-US" dirty="0"/>
              <a:t>）</a:t>
            </a:r>
          </a:p>
          <a:p>
            <a:endParaRPr lang="zh-CN" altLang="en-US" dirty="0"/>
          </a:p>
        </p:txBody>
      </p:sp>
      <p:pic>
        <p:nvPicPr>
          <p:cNvPr id="4" name="Picture 1" descr="C:\Users\Lenovo User\AppData\Roaming\Tencent\Users\32506426\QQ\WinTemp\RichOle\UR7R0TLD1E9%SU[6S5S~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2071688"/>
            <a:ext cx="44577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C:\Users\Lenovo User\AppData\Roaming\Tencent\Users\32506426\QQ\WinTemp\RichOle\F%QYKG4N{T}{0TH6O92903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88" y="2127250"/>
            <a:ext cx="35671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47638" y="5626133"/>
            <a:ext cx="8867775" cy="1077912"/>
          </a:xfrm>
          <a:prstGeom prst="rect">
            <a:avLst/>
          </a:prstGeom>
        </p:spPr>
        <p:txBody>
          <a:bodyPr>
            <a:spAutoFit/>
          </a:bodyPr>
          <a:lstStyle/>
          <a:p>
            <a:pPr algn="just">
              <a:defRPr/>
            </a:pPr>
            <a:r>
              <a:rPr lang="en-US" altLang="zh-CN" sz="1600" dirty="0">
                <a:latin typeface="+mn-lt"/>
              </a:rPr>
              <a:t>(a) Curve segments c</a:t>
            </a:r>
            <a:r>
              <a:rPr lang="en-US" altLang="zh-CN" sz="1300" dirty="0">
                <a:latin typeface="+mn-lt"/>
              </a:rPr>
              <a:t>x</a:t>
            </a:r>
            <a:r>
              <a:rPr lang="en-US" altLang="zh-CN" sz="1000" dirty="0">
                <a:latin typeface="+mn-lt"/>
              </a:rPr>
              <a:t>i</a:t>
            </a:r>
            <a:r>
              <a:rPr lang="en-US" altLang="zh-CN" sz="1600" dirty="0">
                <a:latin typeface="+mn-lt"/>
              </a:rPr>
              <a:t> (red) in the source patch, and curve segments c</a:t>
            </a:r>
            <a:r>
              <a:rPr lang="en-US" altLang="zh-CN" sz="1200" dirty="0">
                <a:latin typeface="+mn-lt"/>
              </a:rPr>
              <a:t>i</a:t>
            </a:r>
            <a:r>
              <a:rPr lang="en-US" altLang="zh-CN" sz="1600" dirty="0">
                <a:latin typeface="+mn-lt"/>
              </a:rPr>
              <a:t> (yellow) in the target rectangle. </a:t>
            </a:r>
            <a:r>
              <a:rPr lang="en-US" altLang="zh-CN" sz="1600" b="1" dirty="0">
                <a:solidFill>
                  <a:srgbClr val="FF0000"/>
                </a:solidFill>
                <a:latin typeface="+mn-lt"/>
              </a:rPr>
              <a:t>E</a:t>
            </a:r>
            <a:r>
              <a:rPr lang="en-US" altLang="zh-CN" sz="1200" b="1" dirty="0">
                <a:solidFill>
                  <a:srgbClr val="FF0000"/>
                </a:solidFill>
                <a:latin typeface="+mn-lt"/>
              </a:rPr>
              <a:t>S</a:t>
            </a:r>
            <a:r>
              <a:rPr lang="en-US" altLang="zh-CN" sz="1600" b="1" dirty="0">
                <a:solidFill>
                  <a:srgbClr val="FF0000"/>
                </a:solidFill>
                <a:latin typeface="+mn-lt"/>
              </a:rPr>
              <a:t>(x</a:t>
            </a:r>
            <a:r>
              <a:rPr lang="en-US" altLang="zh-CN" sz="1100" b="1" dirty="0">
                <a:solidFill>
                  <a:srgbClr val="FF0000"/>
                </a:solidFill>
                <a:latin typeface="+mn-lt"/>
              </a:rPr>
              <a:t>i</a:t>
            </a:r>
            <a:r>
              <a:rPr lang="en-US" altLang="zh-CN" sz="1600" b="1" dirty="0">
                <a:solidFill>
                  <a:srgbClr val="FF0000"/>
                </a:solidFill>
                <a:latin typeface="+mn-lt"/>
              </a:rPr>
              <a:t>)</a:t>
            </a:r>
            <a:r>
              <a:rPr lang="en-US" altLang="zh-CN" sz="1600" dirty="0">
                <a:latin typeface="+mn-lt"/>
              </a:rPr>
              <a:t> measures the </a:t>
            </a:r>
            <a:r>
              <a:rPr lang="en-US" altLang="zh-CN" sz="1600" b="1" dirty="0">
                <a:solidFill>
                  <a:srgbClr val="0070C0"/>
                </a:solidFill>
                <a:latin typeface="+mn-lt"/>
              </a:rPr>
              <a:t>structure similarity </a:t>
            </a:r>
            <a:r>
              <a:rPr lang="en-US" altLang="zh-CN" sz="1600" dirty="0">
                <a:latin typeface="+mn-lt"/>
              </a:rPr>
              <a:t>between c</a:t>
            </a:r>
            <a:r>
              <a:rPr lang="en-US" altLang="zh-CN" sz="1600" dirty="0"/>
              <a:t>x</a:t>
            </a:r>
            <a:r>
              <a:rPr lang="en-US" altLang="zh-CN" sz="1050" dirty="0"/>
              <a:t>i </a:t>
            </a:r>
            <a:r>
              <a:rPr lang="en-US" altLang="zh-CN" sz="1600" dirty="0">
                <a:latin typeface="+mn-lt"/>
              </a:rPr>
              <a:t>and c</a:t>
            </a:r>
            <a:r>
              <a:rPr lang="en-US" altLang="zh-CN" sz="1200" dirty="0">
                <a:latin typeface="+mn-lt"/>
              </a:rPr>
              <a:t>i</a:t>
            </a:r>
            <a:r>
              <a:rPr lang="en-US" altLang="zh-CN" sz="1600" dirty="0">
                <a:latin typeface="+mn-lt"/>
              </a:rPr>
              <a:t>. </a:t>
            </a:r>
            <a:r>
              <a:rPr lang="en-US" altLang="zh-CN" sz="1600" dirty="0" err="1">
                <a:latin typeface="+mn-lt"/>
              </a:rPr>
              <a:t>dist</a:t>
            </a:r>
            <a:r>
              <a:rPr lang="en-US" altLang="zh-CN" sz="1600" dirty="0">
                <a:latin typeface="+mn-lt"/>
              </a:rPr>
              <a:t> is the shortest distance (black dotted line) from point ci(s) on segment ci to segment c</a:t>
            </a:r>
            <a:r>
              <a:rPr lang="en-US" altLang="zh-CN" sz="1600" dirty="0"/>
              <a:t>x</a:t>
            </a:r>
            <a:r>
              <a:rPr lang="en-US" altLang="zh-CN" sz="1050" dirty="0"/>
              <a:t>i</a:t>
            </a:r>
            <a:r>
              <a:rPr lang="en-US" altLang="zh-CN" sz="1600" dirty="0">
                <a:latin typeface="+mn-lt"/>
              </a:rPr>
              <a:t>. (b) The green box shows the cost </a:t>
            </a:r>
            <a:r>
              <a:rPr lang="en-US" altLang="zh-CN" sz="1600" b="1" dirty="0">
                <a:solidFill>
                  <a:srgbClr val="FF0000"/>
                </a:solidFill>
                <a:latin typeface="+mn-lt"/>
              </a:rPr>
              <a:t>E</a:t>
            </a:r>
            <a:r>
              <a:rPr lang="en-US" altLang="zh-CN" sz="1200" b="1" dirty="0">
                <a:solidFill>
                  <a:srgbClr val="FF0000"/>
                </a:solidFill>
                <a:latin typeface="+mn-lt"/>
              </a:rPr>
              <a:t>I</a:t>
            </a:r>
            <a:r>
              <a:rPr lang="en-US" altLang="zh-CN" sz="1600" b="1" dirty="0">
                <a:solidFill>
                  <a:srgbClr val="FF0000"/>
                </a:solidFill>
                <a:latin typeface="+mn-lt"/>
              </a:rPr>
              <a:t>(xi) </a:t>
            </a:r>
            <a:r>
              <a:rPr lang="en-US" altLang="zh-CN" sz="1600" dirty="0">
                <a:latin typeface="+mn-lt"/>
              </a:rPr>
              <a:t>on the </a:t>
            </a:r>
            <a:r>
              <a:rPr lang="en-US" altLang="zh-CN" sz="1600" b="1" dirty="0">
                <a:solidFill>
                  <a:srgbClr val="0070C0"/>
                </a:solidFill>
                <a:latin typeface="+mn-lt"/>
              </a:rPr>
              <a:t>boundary</a:t>
            </a:r>
            <a:r>
              <a:rPr lang="en-US" altLang="zh-CN" sz="1600" dirty="0">
                <a:latin typeface="+mn-lt"/>
              </a:rPr>
              <a:t> of the unknown region. The red box shows the cost </a:t>
            </a:r>
            <a:r>
              <a:rPr lang="en-US" altLang="zh-CN" sz="1600" b="1" dirty="0">
                <a:solidFill>
                  <a:srgbClr val="FF0000"/>
                </a:solidFill>
                <a:latin typeface="+mn-lt"/>
              </a:rPr>
              <a:t>E</a:t>
            </a:r>
            <a:r>
              <a:rPr lang="en-US" altLang="zh-CN" sz="1200" b="1" dirty="0">
                <a:solidFill>
                  <a:srgbClr val="FF0000"/>
                </a:solidFill>
                <a:latin typeface="+mn-lt"/>
              </a:rPr>
              <a:t>2</a:t>
            </a:r>
            <a:r>
              <a:rPr lang="en-US" altLang="zh-CN" sz="1600" b="1" dirty="0">
                <a:solidFill>
                  <a:srgbClr val="FF0000"/>
                </a:solidFill>
                <a:latin typeface="+mn-lt"/>
              </a:rPr>
              <a:t>(xi, </a:t>
            </a:r>
            <a:r>
              <a:rPr lang="en-US" altLang="zh-CN" sz="1600" b="1" dirty="0" err="1">
                <a:solidFill>
                  <a:srgbClr val="FF0000"/>
                </a:solidFill>
                <a:latin typeface="+mn-lt"/>
              </a:rPr>
              <a:t>xj</a:t>
            </a:r>
            <a:r>
              <a:rPr lang="en-US" altLang="zh-CN" sz="1600" b="1" dirty="0">
                <a:solidFill>
                  <a:srgbClr val="FF0000"/>
                </a:solidFill>
                <a:latin typeface="+mn-lt"/>
              </a:rPr>
              <a:t>) </a:t>
            </a:r>
            <a:r>
              <a:rPr lang="en-US" altLang="zh-CN" sz="1600" dirty="0">
                <a:latin typeface="+mn-lt"/>
              </a:rPr>
              <a:t>for </a:t>
            </a:r>
            <a:r>
              <a:rPr lang="en-US" altLang="zh-CN" sz="1600" b="1" dirty="0">
                <a:solidFill>
                  <a:srgbClr val="0070C0"/>
                </a:solidFill>
                <a:latin typeface="+mn-lt"/>
              </a:rPr>
              <a:t>neighboring patches</a:t>
            </a:r>
            <a:r>
              <a:rPr lang="en-US" altLang="zh-CN" sz="1600" dirty="0">
                <a:latin typeface="+mn-lt"/>
              </a:rPr>
              <a:t>. </a:t>
            </a:r>
            <a:endParaRPr lang="zh-CN" altLang="en-US" sz="1600" dirty="0">
              <a:latin typeface="+mn-lt"/>
            </a:endParaRPr>
          </a:p>
        </p:txBody>
      </p:sp>
      <p:pic>
        <p:nvPicPr>
          <p:cNvPr id="7"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23685" y="2974394"/>
            <a:ext cx="4877865" cy="2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10"/>
          <p:cNvCxnSpPr>
            <a:cxnSpLocks noChangeShapeType="1"/>
          </p:cNvCxnSpPr>
          <p:nvPr/>
        </p:nvCxnSpPr>
        <p:spPr bwMode="auto">
          <a:xfrm>
            <a:off x="1297890" y="3205762"/>
            <a:ext cx="998538" cy="147637"/>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 name="文本框 12"/>
          <p:cNvSpPr txBox="1">
            <a:spLocks noChangeArrowheads="1"/>
          </p:cNvSpPr>
          <p:nvPr/>
        </p:nvSpPr>
        <p:spPr bwMode="auto">
          <a:xfrm>
            <a:off x="119063" y="2917826"/>
            <a:ext cx="1293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dirty="0">
                <a:latin typeface="黑体" panose="02010609060101010101" pitchFamily="49" charset="-122"/>
                <a:ea typeface="黑体" panose="02010609060101010101" pitchFamily="49" charset="-122"/>
              </a:rPr>
              <a:t>灰色区域为待修复区域</a:t>
            </a:r>
          </a:p>
        </p:txBody>
      </p:sp>
      <p:sp>
        <p:nvSpPr>
          <p:cNvPr id="12" name="矩形 11"/>
          <p:cNvSpPr/>
          <p:nvPr/>
        </p:nvSpPr>
        <p:spPr>
          <a:xfrm>
            <a:off x="3275384" y="5074756"/>
            <a:ext cx="808235" cy="369332"/>
          </a:xfrm>
          <a:prstGeom prst="rect">
            <a:avLst/>
          </a:prstGeom>
        </p:spPr>
        <p:txBody>
          <a:bodyPr wrap="none">
            <a:spAutoFit/>
          </a:bodyPr>
          <a:lstStyle/>
          <a:p>
            <a:r>
              <a:rPr lang="en-US" altLang="zh-CN" b="1" dirty="0">
                <a:solidFill>
                  <a:srgbClr val="FF0000"/>
                </a:solidFill>
              </a:rPr>
              <a:t>E</a:t>
            </a:r>
            <a:r>
              <a:rPr lang="en-US" altLang="zh-CN" sz="1400" b="1" dirty="0">
                <a:solidFill>
                  <a:srgbClr val="FF0000"/>
                </a:solidFill>
              </a:rPr>
              <a:t>S</a:t>
            </a:r>
            <a:r>
              <a:rPr lang="en-US" altLang="zh-CN" b="1" dirty="0">
                <a:solidFill>
                  <a:srgbClr val="FF0000"/>
                </a:solidFill>
              </a:rPr>
              <a:t>(x</a:t>
            </a:r>
            <a:r>
              <a:rPr lang="en-US" altLang="zh-CN" sz="1200" b="1" dirty="0">
                <a:solidFill>
                  <a:srgbClr val="FF0000"/>
                </a:solidFill>
              </a:rPr>
              <a:t>i</a:t>
            </a:r>
            <a:r>
              <a:rPr lang="en-US" altLang="zh-CN" b="1" dirty="0">
                <a:solidFill>
                  <a:srgbClr val="FF0000"/>
                </a:solidFill>
              </a:rPr>
              <a:t>)</a:t>
            </a:r>
            <a:r>
              <a:rPr lang="en-US" altLang="zh-CN" dirty="0"/>
              <a:t> </a:t>
            </a:r>
            <a:endParaRPr lang="zh-CN" altLang="en-US" dirty="0"/>
          </a:p>
        </p:txBody>
      </p:sp>
      <p:sp>
        <p:nvSpPr>
          <p:cNvPr id="13" name="矩形 12"/>
          <p:cNvSpPr/>
          <p:nvPr/>
        </p:nvSpPr>
        <p:spPr>
          <a:xfrm>
            <a:off x="4507013" y="4847780"/>
            <a:ext cx="779381" cy="369332"/>
          </a:xfrm>
          <a:prstGeom prst="rect">
            <a:avLst/>
          </a:prstGeom>
        </p:spPr>
        <p:txBody>
          <a:bodyPr wrap="none">
            <a:spAutoFit/>
          </a:bodyPr>
          <a:lstStyle/>
          <a:p>
            <a:r>
              <a:rPr lang="en-US" altLang="zh-CN" b="1" dirty="0" smtClean="0">
                <a:solidFill>
                  <a:srgbClr val="FF0000"/>
                </a:solidFill>
              </a:rPr>
              <a:t>E</a:t>
            </a:r>
            <a:r>
              <a:rPr lang="en-US" altLang="zh-CN" sz="1400" b="1" dirty="0" smtClean="0">
                <a:solidFill>
                  <a:srgbClr val="FF0000"/>
                </a:solidFill>
              </a:rPr>
              <a:t>I</a:t>
            </a:r>
            <a:r>
              <a:rPr lang="en-US" altLang="zh-CN" b="1" dirty="0" smtClean="0">
                <a:solidFill>
                  <a:srgbClr val="FF0000"/>
                </a:solidFill>
              </a:rPr>
              <a:t>(x</a:t>
            </a:r>
            <a:r>
              <a:rPr lang="en-US" altLang="zh-CN" sz="1200" b="1" dirty="0" smtClean="0">
                <a:solidFill>
                  <a:srgbClr val="FF0000"/>
                </a:solidFill>
              </a:rPr>
              <a:t>i</a:t>
            </a:r>
            <a:r>
              <a:rPr lang="en-US" altLang="zh-CN" b="1" dirty="0">
                <a:solidFill>
                  <a:srgbClr val="FF0000"/>
                </a:solidFill>
              </a:rPr>
              <a:t>)</a:t>
            </a:r>
            <a:r>
              <a:rPr lang="en-US" altLang="zh-CN" dirty="0"/>
              <a:t> </a:t>
            </a:r>
            <a:endParaRPr lang="zh-CN" altLang="en-US" dirty="0"/>
          </a:p>
        </p:txBody>
      </p:sp>
      <p:sp>
        <p:nvSpPr>
          <p:cNvPr id="14" name="矩形 13"/>
          <p:cNvSpPr/>
          <p:nvPr/>
        </p:nvSpPr>
        <p:spPr>
          <a:xfrm>
            <a:off x="5415170" y="4842402"/>
            <a:ext cx="798617" cy="369332"/>
          </a:xfrm>
          <a:prstGeom prst="rect">
            <a:avLst/>
          </a:prstGeom>
        </p:spPr>
        <p:txBody>
          <a:bodyPr wrap="none">
            <a:spAutoFit/>
          </a:bodyPr>
          <a:lstStyle/>
          <a:p>
            <a:r>
              <a:rPr lang="en-US" altLang="zh-CN" b="1" dirty="0" smtClean="0">
                <a:solidFill>
                  <a:srgbClr val="FF0000"/>
                </a:solidFill>
              </a:rPr>
              <a:t>E</a:t>
            </a:r>
            <a:r>
              <a:rPr lang="en-US" altLang="zh-CN" sz="1400" b="1" dirty="0" smtClean="0">
                <a:solidFill>
                  <a:srgbClr val="FF0000"/>
                </a:solidFill>
              </a:rPr>
              <a:t>2</a:t>
            </a:r>
            <a:r>
              <a:rPr lang="en-US" altLang="zh-CN" b="1" dirty="0" smtClean="0">
                <a:solidFill>
                  <a:srgbClr val="FF0000"/>
                </a:solidFill>
              </a:rPr>
              <a:t>(x</a:t>
            </a:r>
            <a:r>
              <a:rPr lang="en-US" altLang="zh-CN" sz="1200" b="1" dirty="0" smtClean="0">
                <a:solidFill>
                  <a:srgbClr val="FF0000"/>
                </a:solidFill>
              </a:rPr>
              <a:t>i</a:t>
            </a:r>
            <a:r>
              <a:rPr lang="en-US" altLang="zh-CN" b="1" dirty="0">
                <a:solidFill>
                  <a:srgbClr val="FF0000"/>
                </a:solidFill>
              </a:rPr>
              <a:t>)</a:t>
            </a:r>
            <a:r>
              <a:rPr lang="en-US" altLang="zh-CN" dirty="0"/>
              <a:t> </a:t>
            </a:r>
            <a:endParaRPr lang="zh-CN" altLang="en-US" dirty="0"/>
          </a:p>
        </p:txBody>
      </p:sp>
    </p:spTree>
    <p:extLst>
      <p:ext uri="{BB962C8B-B14F-4D97-AF65-F5344CB8AC3E}">
        <p14:creationId xmlns:p14="http://schemas.microsoft.com/office/powerpoint/2010/main" val="225167506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几种经典的噪声模型</a:t>
            </a:r>
          </a:p>
        </p:txBody>
      </p:sp>
      <mc:AlternateContent xmlns:mc="http://schemas.openxmlformats.org/markup-compatibility/2006" xmlns:a14="http://schemas.microsoft.com/office/drawing/2010/main">
        <mc:Choice Requires="a14">
          <p:sp>
            <p:nvSpPr>
              <p:cNvPr id="4" name="文本框 3"/>
              <p:cNvSpPr txBox="1"/>
              <p:nvPr/>
            </p:nvSpPr>
            <p:spPr>
              <a:xfrm>
                <a:off x="485096" y="1220484"/>
                <a:ext cx="3234553" cy="708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rad>
                          <m:r>
                            <a:rPr lang="en-US" altLang="zh-CN" b="0" i="1" smtClean="0">
                              <a:latin typeface="Cambria Math" panose="02040503050406030204" pitchFamily="18" charset="0"/>
                            </a:rPr>
                            <m:t>𝜎</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85096" y="1220484"/>
                <a:ext cx="3234553" cy="70884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6202" y="1888970"/>
                <a:ext cx="4397149" cy="111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𝑏</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𝑏</m:t>
                                      </m:r>
                                    </m:den>
                                  </m:f>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eqArr>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96202" y="1888970"/>
                <a:ext cx="4397149" cy="1117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96202" y="2968980"/>
                <a:ext cx="4397149" cy="111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𝑏</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𝑏</m:t>
                                      </m:r>
                                      <m:r>
                                        <a:rPr lang="en-US" altLang="zh-CN" b="0" i="1" smtClean="0">
                                          <a:latin typeface="Cambria Math" panose="02040503050406030204" pitchFamily="18" charset="0"/>
                                        </a:rPr>
                                        <m:t>−1</m:t>
                                      </m:r>
                                    </m:sup>
                                  </m:sSup>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𝑎𝑧</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&lt;0</m:t>
                              </m:r>
                            </m:e>
                          </m:eqArr>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96202" y="2968980"/>
                <a:ext cx="4397149" cy="1117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6202" y="4149339"/>
                <a:ext cx="4397149"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𝑎𝑧</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&lt;0</m:t>
                              </m:r>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6202" y="4149339"/>
                <a:ext cx="4397149" cy="7101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6202" y="4859533"/>
                <a:ext cx="4397149" cy="976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6202" y="4859533"/>
                <a:ext cx="4397149" cy="9766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6202" y="5836147"/>
                <a:ext cx="4397149" cy="976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6202" y="5836147"/>
                <a:ext cx="4397149" cy="976614"/>
              </a:xfrm>
              <a:prstGeom prst="rect">
                <a:avLst/>
              </a:prstGeom>
              <a:blipFill>
                <a:blip r:embed="rId7"/>
                <a:stretch>
                  <a:fillRect/>
                </a:stretch>
              </a:blipFill>
            </p:spPr>
            <p:txBody>
              <a:bodyPr/>
              <a:lstStyle/>
              <a:p>
                <a:r>
                  <a:rPr lang="zh-CN" altLang="en-US">
                    <a:noFill/>
                  </a:rPr>
                  <a:t> </a:t>
                </a:r>
              </a:p>
            </p:txBody>
          </p:sp>
        </mc:Fallback>
      </mc:AlternateContent>
      <p:sp>
        <p:nvSpPr>
          <p:cNvPr id="12" name="文本框 11"/>
          <p:cNvSpPr txBox="1"/>
          <p:nvPr/>
        </p:nvSpPr>
        <p:spPr>
          <a:xfrm>
            <a:off x="5734594" y="1390242"/>
            <a:ext cx="1423852" cy="369332"/>
          </a:xfrm>
          <a:prstGeom prst="rect">
            <a:avLst/>
          </a:prstGeom>
          <a:noFill/>
        </p:spPr>
        <p:txBody>
          <a:bodyPr wrap="square" rtlCol="0">
            <a:spAutoFit/>
          </a:bodyPr>
          <a:lstStyle/>
          <a:p>
            <a:r>
              <a:rPr lang="zh-CN" altLang="en-US" dirty="0"/>
              <a:t>高斯噪声</a:t>
            </a:r>
          </a:p>
        </p:txBody>
      </p:sp>
      <p:sp>
        <p:nvSpPr>
          <p:cNvPr id="13" name="文本框 12"/>
          <p:cNvSpPr txBox="1"/>
          <p:nvPr/>
        </p:nvSpPr>
        <p:spPr>
          <a:xfrm>
            <a:off x="5734594" y="2263303"/>
            <a:ext cx="1423852" cy="369332"/>
          </a:xfrm>
          <a:prstGeom prst="rect">
            <a:avLst/>
          </a:prstGeom>
          <a:noFill/>
        </p:spPr>
        <p:txBody>
          <a:bodyPr wrap="square" rtlCol="0">
            <a:spAutoFit/>
          </a:bodyPr>
          <a:lstStyle/>
          <a:p>
            <a:r>
              <a:rPr lang="zh-CN" altLang="en-US" dirty="0"/>
              <a:t>瑞利噪声</a:t>
            </a:r>
          </a:p>
        </p:txBody>
      </p:sp>
      <p:sp>
        <p:nvSpPr>
          <p:cNvPr id="14" name="文本框 13"/>
          <p:cNvSpPr txBox="1"/>
          <p:nvPr/>
        </p:nvSpPr>
        <p:spPr>
          <a:xfrm>
            <a:off x="5734594" y="3428047"/>
            <a:ext cx="1423852" cy="369332"/>
          </a:xfrm>
          <a:prstGeom prst="rect">
            <a:avLst/>
          </a:prstGeom>
          <a:noFill/>
        </p:spPr>
        <p:txBody>
          <a:bodyPr wrap="square" rtlCol="0">
            <a:spAutoFit/>
          </a:bodyPr>
          <a:lstStyle/>
          <a:p>
            <a:r>
              <a:rPr lang="zh-CN" altLang="en-US" dirty="0"/>
              <a:t>厄兰噪声</a:t>
            </a:r>
          </a:p>
        </p:txBody>
      </p:sp>
      <p:sp>
        <p:nvSpPr>
          <p:cNvPr id="15" name="文本框 14"/>
          <p:cNvSpPr txBox="1"/>
          <p:nvPr/>
        </p:nvSpPr>
        <p:spPr>
          <a:xfrm>
            <a:off x="5734594" y="4301108"/>
            <a:ext cx="1423852" cy="369332"/>
          </a:xfrm>
          <a:prstGeom prst="rect">
            <a:avLst/>
          </a:prstGeom>
          <a:noFill/>
        </p:spPr>
        <p:txBody>
          <a:bodyPr wrap="square" rtlCol="0">
            <a:spAutoFit/>
          </a:bodyPr>
          <a:lstStyle/>
          <a:p>
            <a:r>
              <a:rPr lang="zh-CN" altLang="en-US" dirty="0"/>
              <a:t>指数噪声</a:t>
            </a:r>
          </a:p>
        </p:txBody>
      </p:sp>
      <p:sp>
        <p:nvSpPr>
          <p:cNvPr id="16" name="文本框 15"/>
          <p:cNvSpPr txBox="1"/>
          <p:nvPr/>
        </p:nvSpPr>
        <p:spPr>
          <a:xfrm>
            <a:off x="5734594" y="5205873"/>
            <a:ext cx="1423852" cy="369332"/>
          </a:xfrm>
          <a:prstGeom prst="rect">
            <a:avLst/>
          </a:prstGeom>
          <a:noFill/>
        </p:spPr>
        <p:txBody>
          <a:bodyPr wrap="square" rtlCol="0">
            <a:spAutoFit/>
          </a:bodyPr>
          <a:lstStyle/>
          <a:p>
            <a:r>
              <a:rPr lang="zh-CN" altLang="en-US" dirty="0"/>
              <a:t>均匀噪声</a:t>
            </a:r>
          </a:p>
        </p:txBody>
      </p:sp>
      <p:sp>
        <p:nvSpPr>
          <p:cNvPr id="17" name="文本框 16"/>
          <p:cNvSpPr txBox="1"/>
          <p:nvPr/>
        </p:nvSpPr>
        <p:spPr>
          <a:xfrm>
            <a:off x="5734594" y="6078934"/>
            <a:ext cx="1423852" cy="369332"/>
          </a:xfrm>
          <a:prstGeom prst="rect">
            <a:avLst/>
          </a:prstGeom>
          <a:noFill/>
        </p:spPr>
        <p:txBody>
          <a:bodyPr wrap="square" rtlCol="0">
            <a:spAutoFit/>
          </a:bodyPr>
          <a:lstStyle/>
          <a:p>
            <a:r>
              <a:rPr lang="zh-CN" altLang="en-US" dirty="0"/>
              <a:t>椒盐噪声</a:t>
            </a:r>
          </a:p>
        </p:txBody>
      </p:sp>
    </p:spTree>
    <p:extLst>
      <p:ext uri="{BB962C8B-B14F-4D97-AF65-F5344CB8AC3E}">
        <p14:creationId xmlns:p14="http://schemas.microsoft.com/office/powerpoint/2010/main" val="260189962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(1)</a:t>
            </a:r>
            <a:endParaRPr lang="zh-CN" altLang="en-US" dirty="0"/>
          </a:p>
        </p:txBody>
      </p:sp>
      <p:pic>
        <p:nvPicPr>
          <p:cNvPr id="4" name="内容占位符 9"/>
          <p:cNvPicPr>
            <a:picLocks noChangeAspect="1"/>
          </p:cNvPicPr>
          <p:nvPr/>
        </p:nvPicPr>
        <p:blipFill>
          <a:blip r:embed="rId2"/>
          <a:stretch>
            <a:fillRect/>
          </a:stretch>
        </p:blipFill>
        <p:spPr bwMode="auto">
          <a:xfrm>
            <a:off x="1581150" y="1482934"/>
            <a:ext cx="27717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5" name="内容占位符 10"/>
          <p:cNvPicPr>
            <a:picLocks noChangeAspect="1"/>
          </p:cNvPicPr>
          <p:nvPr/>
        </p:nvPicPr>
        <p:blipFill>
          <a:blip r:embed="rId3"/>
          <a:stretch>
            <a:fillRect/>
          </a:stretch>
        </p:blipFill>
        <p:spPr bwMode="auto">
          <a:xfrm>
            <a:off x="4797425" y="1482934"/>
            <a:ext cx="27654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6" name="内容占位符 11"/>
          <p:cNvPicPr>
            <a:picLocks noChangeAspect="1"/>
          </p:cNvPicPr>
          <p:nvPr/>
        </p:nvPicPr>
        <p:blipFill>
          <a:blip r:embed="rId4"/>
          <a:stretch>
            <a:fillRect/>
          </a:stretch>
        </p:blipFill>
        <p:spPr bwMode="auto">
          <a:xfrm>
            <a:off x="1581150" y="4114800"/>
            <a:ext cx="27749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7" name="内容占位符 12"/>
          <p:cNvPicPr>
            <a:picLocks noChangeAspect="1"/>
          </p:cNvPicPr>
          <p:nvPr/>
        </p:nvPicPr>
        <p:blipFill>
          <a:blip r:embed="rId5"/>
          <a:stretch>
            <a:fillRect/>
          </a:stretch>
        </p:blipFill>
        <p:spPr bwMode="auto">
          <a:xfrm>
            <a:off x="4787900" y="4114800"/>
            <a:ext cx="27749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3" name="文本框 2"/>
          <p:cNvSpPr txBox="1"/>
          <p:nvPr/>
        </p:nvSpPr>
        <p:spPr>
          <a:xfrm>
            <a:off x="2732248" y="3464134"/>
            <a:ext cx="646331" cy="369332"/>
          </a:xfrm>
          <a:prstGeom prst="rect">
            <a:avLst/>
          </a:prstGeom>
          <a:noFill/>
        </p:spPr>
        <p:txBody>
          <a:bodyPr wrap="none" rtlCol="0">
            <a:spAutoFit/>
          </a:bodyPr>
          <a:lstStyle/>
          <a:p>
            <a:r>
              <a:rPr lang="zh-CN" altLang="en-US" dirty="0" smtClean="0"/>
              <a:t>原图</a:t>
            </a:r>
            <a:endParaRPr lang="zh-CN" altLang="en-US" dirty="0"/>
          </a:p>
        </p:txBody>
      </p:sp>
      <p:sp>
        <p:nvSpPr>
          <p:cNvPr id="8" name="文本框 7"/>
          <p:cNvSpPr txBox="1"/>
          <p:nvPr/>
        </p:nvSpPr>
        <p:spPr>
          <a:xfrm>
            <a:off x="4760525" y="3451358"/>
            <a:ext cx="2954655" cy="369332"/>
          </a:xfrm>
          <a:prstGeom prst="rect">
            <a:avLst/>
          </a:prstGeom>
          <a:noFill/>
        </p:spPr>
        <p:txBody>
          <a:bodyPr wrap="none" rtlCol="0">
            <a:spAutoFit/>
          </a:bodyPr>
          <a:lstStyle/>
          <a:p>
            <a:r>
              <a:rPr lang="zh-CN" altLang="en-US" dirty="0" smtClean="0"/>
              <a:t>待修复区域和手画结构曲线</a:t>
            </a:r>
            <a:endParaRPr lang="zh-CN" altLang="en-US" dirty="0"/>
          </a:p>
        </p:txBody>
      </p:sp>
      <p:sp>
        <p:nvSpPr>
          <p:cNvPr id="9" name="文本框 8"/>
          <p:cNvSpPr txBox="1"/>
          <p:nvPr/>
        </p:nvSpPr>
        <p:spPr>
          <a:xfrm>
            <a:off x="5453022" y="6106305"/>
            <a:ext cx="1569660" cy="369332"/>
          </a:xfrm>
          <a:prstGeom prst="rect">
            <a:avLst/>
          </a:prstGeom>
          <a:noFill/>
        </p:spPr>
        <p:txBody>
          <a:bodyPr wrap="none" rtlCol="0">
            <a:spAutoFit/>
          </a:bodyPr>
          <a:lstStyle/>
          <a:p>
            <a:r>
              <a:rPr lang="zh-CN" altLang="en-US" dirty="0" smtClean="0"/>
              <a:t>纹理修复结果</a:t>
            </a:r>
            <a:endParaRPr lang="zh-CN" altLang="en-US" dirty="0"/>
          </a:p>
        </p:txBody>
      </p:sp>
      <p:sp>
        <p:nvSpPr>
          <p:cNvPr id="10" name="文本框 9"/>
          <p:cNvSpPr txBox="1"/>
          <p:nvPr/>
        </p:nvSpPr>
        <p:spPr>
          <a:xfrm>
            <a:off x="2270583" y="6096000"/>
            <a:ext cx="1569660" cy="369332"/>
          </a:xfrm>
          <a:prstGeom prst="rect">
            <a:avLst/>
          </a:prstGeom>
          <a:noFill/>
        </p:spPr>
        <p:txBody>
          <a:bodyPr wrap="none" rtlCol="0">
            <a:spAutoFit/>
          </a:bodyPr>
          <a:lstStyle/>
          <a:p>
            <a:r>
              <a:rPr lang="zh-CN" altLang="en-US" dirty="0" smtClean="0"/>
              <a:t>结构修复结果</a:t>
            </a:r>
            <a:endParaRPr lang="zh-CN" altLang="en-US" dirty="0"/>
          </a:p>
        </p:txBody>
      </p:sp>
    </p:spTree>
    <p:extLst>
      <p:ext uri="{BB962C8B-B14F-4D97-AF65-F5344CB8AC3E}">
        <p14:creationId xmlns:p14="http://schemas.microsoft.com/office/powerpoint/2010/main" val="390614937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(2)</a:t>
            </a:r>
            <a:endParaRPr lang="zh-CN" altLang="en-US" dirty="0"/>
          </a:p>
        </p:txBody>
      </p:sp>
      <p:pic>
        <p:nvPicPr>
          <p:cNvPr id="4" name="内容占位符 7"/>
          <p:cNvPicPr>
            <a:picLocks noChangeAspect="1"/>
          </p:cNvPicPr>
          <p:nvPr/>
        </p:nvPicPr>
        <p:blipFill>
          <a:blip r:embed="rId2"/>
          <a:stretch>
            <a:fillRect/>
          </a:stretch>
        </p:blipFill>
        <p:spPr bwMode="auto">
          <a:xfrm>
            <a:off x="1081088" y="1488409"/>
            <a:ext cx="31273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5" name="内容占位符 8"/>
          <p:cNvPicPr>
            <a:picLocks noChangeAspect="1"/>
          </p:cNvPicPr>
          <p:nvPr/>
        </p:nvPicPr>
        <p:blipFill>
          <a:blip r:embed="rId3"/>
          <a:stretch>
            <a:fillRect/>
          </a:stretch>
        </p:blipFill>
        <p:spPr bwMode="auto">
          <a:xfrm>
            <a:off x="4706527" y="1488409"/>
            <a:ext cx="31305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6" name="内容占位符 9"/>
          <p:cNvPicPr>
            <a:picLocks noChangeAspect="1"/>
          </p:cNvPicPr>
          <p:nvPr/>
        </p:nvPicPr>
        <p:blipFill>
          <a:blip r:embed="rId4"/>
          <a:stretch>
            <a:fillRect/>
          </a:stretch>
        </p:blipFill>
        <p:spPr bwMode="auto">
          <a:xfrm>
            <a:off x="1081088" y="4114800"/>
            <a:ext cx="31305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pic>
        <p:nvPicPr>
          <p:cNvPr id="7" name="内容占位符 10"/>
          <p:cNvPicPr>
            <a:picLocks noChangeAspect="1"/>
          </p:cNvPicPr>
          <p:nvPr/>
        </p:nvPicPr>
        <p:blipFill>
          <a:blip r:embed="rId5"/>
          <a:stretch>
            <a:fillRect/>
          </a:stretch>
        </p:blipFill>
        <p:spPr bwMode="auto">
          <a:xfrm>
            <a:off x="4706527" y="4114800"/>
            <a:ext cx="31305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8" name="文本框 7"/>
          <p:cNvSpPr txBox="1"/>
          <p:nvPr/>
        </p:nvSpPr>
        <p:spPr>
          <a:xfrm>
            <a:off x="2321609" y="3469609"/>
            <a:ext cx="646331" cy="369332"/>
          </a:xfrm>
          <a:prstGeom prst="rect">
            <a:avLst/>
          </a:prstGeom>
          <a:noFill/>
        </p:spPr>
        <p:txBody>
          <a:bodyPr wrap="none" rtlCol="0">
            <a:spAutoFit/>
          </a:bodyPr>
          <a:lstStyle/>
          <a:p>
            <a:r>
              <a:rPr lang="zh-CN" altLang="en-US" dirty="0" smtClean="0"/>
              <a:t>原图</a:t>
            </a:r>
            <a:endParaRPr lang="zh-CN" altLang="en-US" dirty="0"/>
          </a:p>
        </p:txBody>
      </p:sp>
      <p:sp>
        <p:nvSpPr>
          <p:cNvPr id="9" name="文本框 8"/>
          <p:cNvSpPr txBox="1"/>
          <p:nvPr/>
        </p:nvSpPr>
        <p:spPr>
          <a:xfrm>
            <a:off x="4760525" y="3451358"/>
            <a:ext cx="2954655" cy="369332"/>
          </a:xfrm>
          <a:prstGeom prst="rect">
            <a:avLst/>
          </a:prstGeom>
          <a:noFill/>
        </p:spPr>
        <p:txBody>
          <a:bodyPr wrap="none" rtlCol="0">
            <a:spAutoFit/>
          </a:bodyPr>
          <a:lstStyle/>
          <a:p>
            <a:r>
              <a:rPr lang="zh-CN" altLang="en-US" dirty="0" smtClean="0"/>
              <a:t>待修复区域和手画结构曲线</a:t>
            </a:r>
            <a:endParaRPr lang="zh-CN" altLang="en-US" dirty="0"/>
          </a:p>
        </p:txBody>
      </p:sp>
      <p:sp>
        <p:nvSpPr>
          <p:cNvPr id="10" name="文本框 9"/>
          <p:cNvSpPr txBox="1"/>
          <p:nvPr/>
        </p:nvSpPr>
        <p:spPr>
          <a:xfrm>
            <a:off x="5453022" y="6106305"/>
            <a:ext cx="1569660" cy="369332"/>
          </a:xfrm>
          <a:prstGeom prst="rect">
            <a:avLst/>
          </a:prstGeom>
          <a:noFill/>
        </p:spPr>
        <p:txBody>
          <a:bodyPr wrap="none" rtlCol="0">
            <a:spAutoFit/>
          </a:bodyPr>
          <a:lstStyle/>
          <a:p>
            <a:r>
              <a:rPr lang="zh-CN" altLang="en-US" dirty="0" smtClean="0"/>
              <a:t>纹理修复结果</a:t>
            </a:r>
            <a:endParaRPr lang="zh-CN" altLang="en-US" dirty="0"/>
          </a:p>
        </p:txBody>
      </p:sp>
      <p:sp>
        <p:nvSpPr>
          <p:cNvPr id="11" name="文本框 10"/>
          <p:cNvSpPr txBox="1"/>
          <p:nvPr/>
        </p:nvSpPr>
        <p:spPr>
          <a:xfrm>
            <a:off x="1859944" y="6106305"/>
            <a:ext cx="1569660" cy="369332"/>
          </a:xfrm>
          <a:prstGeom prst="rect">
            <a:avLst/>
          </a:prstGeom>
          <a:noFill/>
        </p:spPr>
        <p:txBody>
          <a:bodyPr wrap="none" rtlCol="0">
            <a:spAutoFit/>
          </a:bodyPr>
          <a:lstStyle/>
          <a:p>
            <a:r>
              <a:rPr lang="zh-CN" altLang="en-US" dirty="0" smtClean="0"/>
              <a:t>结构修复结果</a:t>
            </a:r>
            <a:endParaRPr lang="zh-CN" altLang="en-US" dirty="0"/>
          </a:p>
        </p:txBody>
      </p:sp>
    </p:spTree>
    <p:extLst>
      <p:ext uri="{BB962C8B-B14F-4D97-AF65-F5344CB8AC3E}">
        <p14:creationId xmlns:p14="http://schemas.microsoft.com/office/powerpoint/2010/main" val="342556850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图像恢复</a:t>
            </a:r>
          </a:p>
        </p:txBody>
      </p:sp>
      <p:sp>
        <p:nvSpPr>
          <p:cNvPr id="5" name="内容占位符 4"/>
          <p:cNvSpPr>
            <a:spLocks noGrp="1"/>
          </p:cNvSpPr>
          <p:nvPr>
            <p:ph idx="1"/>
          </p:nvPr>
        </p:nvSpPr>
        <p:spPr/>
        <p:txBody>
          <a:bodyPr/>
          <a:lstStyle/>
          <a:p>
            <a:r>
              <a:rPr lang="zh-CN" altLang="en-US" dirty="0"/>
              <a:t>图像恢复的背景</a:t>
            </a:r>
            <a:endParaRPr lang="en-US" altLang="zh-CN" dirty="0"/>
          </a:p>
          <a:p>
            <a:r>
              <a:rPr lang="zh-CN" altLang="en-US" dirty="0"/>
              <a:t>图像去噪</a:t>
            </a:r>
            <a:endParaRPr lang="en-US" altLang="zh-CN" dirty="0"/>
          </a:p>
          <a:p>
            <a:r>
              <a:rPr lang="zh-CN" altLang="en-US" dirty="0"/>
              <a:t>图像去模糊</a:t>
            </a:r>
            <a:endParaRPr lang="en-US" altLang="zh-CN" dirty="0"/>
          </a:p>
          <a:p>
            <a:r>
              <a:rPr lang="zh-CN" altLang="en-US" dirty="0" smtClean="0"/>
              <a:t>图像</a:t>
            </a:r>
            <a:r>
              <a:rPr lang="zh-CN" altLang="en-US" dirty="0"/>
              <a:t>的几何校正</a:t>
            </a:r>
            <a:endParaRPr lang="en-US" altLang="zh-CN" dirty="0"/>
          </a:p>
          <a:p>
            <a:r>
              <a:rPr lang="zh-CN" altLang="en-US" dirty="0"/>
              <a:t>图像修复</a:t>
            </a:r>
            <a:endParaRPr lang="en-US" altLang="zh-CN" dirty="0"/>
          </a:p>
          <a:p>
            <a:r>
              <a:rPr lang="zh-CN" altLang="en-US" dirty="0">
                <a:solidFill>
                  <a:srgbClr val="FF0000"/>
                </a:solidFill>
              </a:rPr>
              <a:t>基于压缩感知的图像恢复</a:t>
            </a:r>
          </a:p>
        </p:txBody>
      </p:sp>
    </p:spTree>
    <p:extLst>
      <p:ext uri="{BB962C8B-B14F-4D97-AF65-F5344CB8AC3E}">
        <p14:creationId xmlns:p14="http://schemas.microsoft.com/office/powerpoint/2010/main" val="274303501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压缩感知 </a:t>
            </a:r>
            <a:r>
              <a:rPr lang="en-US" altLang="zh-CN" sz="3200" dirty="0" smtClean="0"/>
              <a:t>(Compressed Sensing</a:t>
            </a:r>
            <a:r>
              <a:rPr lang="zh-CN" altLang="en-US" sz="3200" dirty="0" smtClean="0"/>
              <a:t>，</a:t>
            </a:r>
            <a:r>
              <a:rPr lang="en-US" altLang="zh-CN" sz="3200" dirty="0" smtClean="0"/>
              <a:t>2004)</a:t>
            </a:r>
            <a:endParaRPr lang="zh-CN" altLang="en-US" dirty="0"/>
          </a:p>
        </p:txBody>
      </p:sp>
      <p:sp>
        <p:nvSpPr>
          <p:cNvPr id="3" name="内容占位符 2"/>
          <p:cNvSpPr>
            <a:spLocks noGrp="1"/>
          </p:cNvSpPr>
          <p:nvPr>
            <p:ph idx="1"/>
          </p:nvPr>
        </p:nvSpPr>
        <p:spPr/>
        <p:txBody>
          <a:bodyPr/>
          <a:lstStyle/>
          <a:p>
            <a:pPr>
              <a:spcAft>
                <a:spcPts val="600"/>
              </a:spcAft>
            </a:pPr>
            <a:r>
              <a:rPr lang="zh-CN" altLang="en-US" dirty="0" smtClean="0"/>
              <a:t>压缩感知又称压缩采样，是一种对信号进行采样的技术，在采用的过程中完成了数据的压缩</a:t>
            </a:r>
            <a:endParaRPr lang="en-US" altLang="zh-CN" dirty="0" smtClean="0"/>
          </a:p>
          <a:p>
            <a:pPr>
              <a:spcAft>
                <a:spcPts val="600"/>
              </a:spcAft>
            </a:pPr>
            <a:r>
              <a:rPr lang="en-US" altLang="zh-CN" dirty="0" err="1" smtClean="0"/>
              <a:t>Nyquist</a:t>
            </a:r>
            <a:r>
              <a:rPr lang="zh-CN" altLang="en-US" dirty="0" smtClean="0"/>
              <a:t>采样定理 </a:t>
            </a:r>
            <a:r>
              <a:rPr lang="en-US" altLang="zh-CN" dirty="0" smtClean="0"/>
              <a:t>(1928</a:t>
            </a:r>
            <a:r>
              <a:rPr lang="zh-CN" altLang="en-US" dirty="0" smtClean="0"/>
              <a:t>年</a:t>
            </a:r>
            <a:r>
              <a:rPr lang="en-US" altLang="zh-CN" dirty="0" smtClean="0"/>
              <a:t>)</a:t>
            </a:r>
          </a:p>
          <a:p>
            <a:pPr lvl="1">
              <a:spcAft>
                <a:spcPts val="600"/>
              </a:spcAft>
            </a:pPr>
            <a:r>
              <a:rPr lang="zh-CN" altLang="en-US" dirty="0" smtClean="0"/>
              <a:t>采样频率必须大于信号中最高频率的两倍，可从采样信号重建原始信号</a:t>
            </a:r>
            <a:endParaRPr lang="en-US" altLang="zh-CN" dirty="0" smtClean="0"/>
          </a:p>
          <a:p>
            <a:pPr lvl="1">
              <a:spcAft>
                <a:spcPts val="600"/>
              </a:spcAft>
            </a:pPr>
            <a:r>
              <a:rPr lang="zh-CN" altLang="en-US" dirty="0" smtClean="0"/>
              <a:t>采样方式：</a:t>
            </a:r>
            <a:r>
              <a:rPr lang="zh-CN" altLang="en-US" dirty="0" smtClean="0">
                <a:solidFill>
                  <a:srgbClr val="0070C0"/>
                </a:solidFill>
              </a:rPr>
              <a:t>等间距采样</a:t>
            </a:r>
            <a:endParaRPr lang="en-US" altLang="zh-CN" dirty="0" smtClean="0">
              <a:solidFill>
                <a:srgbClr val="0070C0"/>
              </a:solidFill>
            </a:endParaRPr>
          </a:p>
          <a:p>
            <a:pPr>
              <a:spcAft>
                <a:spcPts val="600"/>
              </a:spcAft>
            </a:pPr>
            <a:r>
              <a:rPr lang="zh-CN" altLang="en-US" dirty="0" smtClean="0"/>
              <a:t>压缩感知</a:t>
            </a:r>
            <a:endParaRPr lang="en-US" altLang="zh-CN" dirty="0" smtClean="0"/>
          </a:p>
          <a:p>
            <a:pPr lvl="1">
              <a:spcAft>
                <a:spcPts val="600"/>
              </a:spcAft>
            </a:pPr>
            <a:r>
              <a:rPr lang="zh-CN" altLang="en-US" dirty="0" smtClean="0"/>
              <a:t>基于信号</a:t>
            </a:r>
            <a:r>
              <a:rPr lang="zh-CN" altLang="en-US" dirty="0"/>
              <a:t>的</a:t>
            </a:r>
            <a:r>
              <a:rPr lang="zh-CN" altLang="en-US" dirty="0">
                <a:solidFill>
                  <a:srgbClr val="FF0000"/>
                </a:solidFill>
              </a:rPr>
              <a:t>稀疏</a:t>
            </a:r>
            <a:r>
              <a:rPr lang="zh-CN" altLang="en-US" dirty="0"/>
              <a:t>特性，在远小于</a:t>
            </a:r>
            <a:r>
              <a:rPr lang="en-US" altLang="zh-CN" dirty="0" err="1"/>
              <a:t>Nyquist</a:t>
            </a:r>
            <a:r>
              <a:rPr lang="en-US" altLang="zh-CN" dirty="0"/>
              <a:t> </a:t>
            </a:r>
            <a:r>
              <a:rPr lang="zh-CN" altLang="en-US" dirty="0"/>
              <a:t>采样率的条件下，用</a:t>
            </a:r>
            <a:r>
              <a:rPr lang="zh-CN" altLang="en-US" dirty="0">
                <a:solidFill>
                  <a:srgbClr val="0070C0"/>
                </a:solidFill>
              </a:rPr>
              <a:t>随机采样</a:t>
            </a:r>
            <a:r>
              <a:rPr lang="zh-CN" altLang="en-US" dirty="0"/>
              <a:t>获取信号的离散样本，然后通过非线性重建</a:t>
            </a:r>
            <a:r>
              <a:rPr lang="zh-CN" altLang="en-US" dirty="0" smtClean="0"/>
              <a:t>算法，完美</a:t>
            </a:r>
            <a:r>
              <a:rPr lang="zh-CN" altLang="en-US" dirty="0"/>
              <a:t>的重建</a:t>
            </a:r>
            <a:r>
              <a:rPr lang="zh-CN" altLang="en-US" dirty="0" smtClean="0"/>
              <a:t>信号</a:t>
            </a:r>
            <a:endParaRPr lang="en-US" altLang="zh-CN" dirty="0" smtClean="0"/>
          </a:p>
          <a:p>
            <a:pPr lvl="1">
              <a:spcAft>
                <a:spcPts val="600"/>
              </a:spcAft>
            </a:pPr>
            <a:r>
              <a:rPr lang="zh-CN" altLang="en-US" dirty="0" smtClean="0"/>
              <a:t>典型应用场景：核磁共振成像，成像速度提高</a:t>
            </a:r>
            <a:r>
              <a:rPr lang="en-US" altLang="zh-CN" dirty="0" smtClean="0"/>
              <a:t>10+</a:t>
            </a:r>
            <a:r>
              <a:rPr lang="zh-CN" altLang="en-US" dirty="0" smtClean="0"/>
              <a:t>倍</a:t>
            </a:r>
            <a:endParaRPr lang="en-US" altLang="zh-CN" dirty="0" smtClean="0"/>
          </a:p>
          <a:p>
            <a:pPr lvl="1">
              <a:spcAft>
                <a:spcPts val="600"/>
              </a:spcAft>
            </a:pPr>
            <a:r>
              <a:rPr lang="zh-CN" altLang="en-US" dirty="0" smtClean="0"/>
              <a:t>被</a:t>
            </a:r>
            <a:r>
              <a:rPr lang="zh-CN" altLang="en-US" dirty="0"/>
              <a:t>美国科技评论评为</a:t>
            </a:r>
            <a:r>
              <a:rPr lang="en-US" altLang="zh-CN" dirty="0"/>
              <a:t>2007</a:t>
            </a:r>
            <a:r>
              <a:rPr lang="zh-CN" altLang="en-US" dirty="0"/>
              <a:t>年度十大科技</a:t>
            </a:r>
            <a:r>
              <a:rPr lang="zh-CN" altLang="en-US" dirty="0" smtClean="0"/>
              <a:t>进展</a:t>
            </a:r>
            <a:endParaRPr lang="zh-CN" altLang="en-US" dirty="0"/>
          </a:p>
          <a:p>
            <a:pPr lvl="1"/>
            <a:endParaRPr lang="zh-CN" altLang="en-US" dirty="0"/>
          </a:p>
        </p:txBody>
      </p:sp>
    </p:spTree>
    <p:extLst>
      <p:ext uri="{BB962C8B-B14F-4D97-AF65-F5344CB8AC3E}">
        <p14:creationId xmlns:p14="http://schemas.microsoft.com/office/powerpoint/2010/main" val="2606763029"/>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基于压缩感知的图像恢复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40"/>
                <a:ext cx="8208685" cy="4967287"/>
              </a:xfrm>
            </p:spPr>
            <p:txBody>
              <a:bodyPr/>
              <a:lstStyle/>
              <a:p>
                <a:r>
                  <a:rPr lang="zh-CN" altLang="en-US" dirty="0" smtClean="0"/>
                  <a:t>假设</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𝑁</m:t>
                        </m:r>
                      </m:sup>
                    </m:sSup>
                    <m:r>
                      <a:rPr lang="zh-CN" altLang="en-US" i="1">
                        <a:latin typeface="Cambria Math" panose="02040503050406030204" pitchFamily="18" charset="0"/>
                        <a:ea typeface="Cambria Math" panose="02040503050406030204" pitchFamily="18" charset="0"/>
                      </a:rPr>
                      <m:t>在</m:t>
                    </m:r>
                  </m:oMath>
                </a14:m>
                <a:r>
                  <a:rPr lang="zh-CN" altLang="en-US" dirty="0" smtClean="0"/>
                  <a:t>字典</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Ψ</m:t>
                    </m:r>
                  </m:oMath>
                </a14:m>
                <a:r>
                  <a:rPr lang="zh-CN" altLang="en-US" dirty="0" smtClean="0"/>
                  <a:t>上是</a:t>
                </a:r>
                <a:r>
                  <a:rPr lang="zh-CN" altLang="en-US" b="1" dirty="0" smtClean="0">
                    <a:solidFill>
                      <a:srgbClr val="FF0000"/>
                    </a:solidFill>
                  </a:rPr>
                  <a:t>稀疏</a:t>
                </a:r>
                <a:r>
                  <a:rPr lang="zh-CN" altLang="en-US" dirty="0" smtClean="0"/>
                  <a:t>的，即</a:t>
                </a:r>
                <a:endParaRPr lang="en-US" altLang="zh-CN" dirty="0" smtClean="0"/>
              </a:p>
              <a:p>
                <a:endParaRPr lang="en-US" altLang="zh-CN" dirty="0"/>
              </a:p>
              <a:p>
                <a:pPr marL="471487" lvl="1" indent="0">
                  <a:buNone/>
                </a:pPr>
                <a:r>
                  <a:rPr lang="zh-CN" altLang="en-US" sz="2200" dirty="0"/>
                  <a:t>表示</a:t>
                </a:r>
                <a14:m>
                  <m:oMath xmlns:m="http://schemas.openxmlformats.org/officeDocument/2006/math">
                    <m:r>
                      <a:rPr lang="en-US" altLang="zh-CN" sz="2200" i="1">
                        <a:latin typeface="Cambria Math" panose="02040503050406030204" pitchFamily="18" charset="0"/>
                      </a:rPr>
                      <m:t>𝑥</m:t>
                    </m:r>
                  </m:oMath>
                </a14:m>
                <a:r>
                  <a:rPr lang="zh-CN" altLang="en-US" sz="2200" dirty="0" smtClean="0"/>
                  <a:t>在</a:t>
                </a:r>
                <a14:m>
                  <m:oMath xmlns:m="http://schemas.openxmlformats.org/officeDocument/2006/math">
                    <m:r>
                      <m:rPr>
                        <m:sty m:val="p"/>
                      </m:rPr>
                      <a:rPr lang="el-GR" altLang="zh-CN" sz="2200" i="1" dirty="0">
                        <a:latin typeface="Cambria Math" panose="02040503050406030204" pitchFamily="18" charset="0"/>
                        <a:ea typeface="Cambria Math" panose="02040503050406030204" pitchFamily="18" charset="0"/>
                      </a:rPr>
                      <m:t>Ψ</m:t>
                    </m:r>
                  </m:oMath>
                </a14:m>
                <a:r>
                  <a:rPr lang="zh-CN" altLang="en-US" sz="2200" dirty="0" smtClean="0"/>
                  <a:t>上是可压缩的，它可以被</a:t>
                </a:r>
                <a14:m>
                  <m:oMath xmlns:m="http://schemas.openxmlformats.org/officeDocument/2006/math">
                    <m:r>
                      <m:rPr>
                        <m:sty m:val="p"/>
                      </m:rPr>
                      <a:rPr lang="el-GR" altLang="zh-CN" sz="2200" i="1" dirty="0">
                        <a:latin typeface="Cambria Math" panose="02040503050406030204" pitchFamily="18" charset="0"/>
                        <a:ea typeface="Cambria Math" panose="02040503050406030204" pitchFamily="18" charset="0"/>
                      </a:rPr>
                      <m:t>Ψ</m:t>
                    </m:r>
                    <m:r>
                      <a:rPr lang="zh-CN" altLang="en-US" sz="2200" i="1" dirty="0" smtClean="0">
                        <a:latin typeface="Cambria Math" panose="02040503050406030204" pitchFamily="18" charset="0"/>
                        <a:ea typeface="Cambria Math" panose="02040503050406030204" pitchFamily="18" charset="0"/>
                      </a:rPr>
                      <m:t>中</m:t>
                    </m:r>
                  </m:oMath>
                </a14:m>
                <a:r>
                  <a:rPr lang="zh-CN" altLang="en-US" sz="2200" dirty="0" smtClean="0"/>
                  <a:t>的</a:t>
                </a:r>
                <a14:m>
                  <m:oMath xmlns:m="http://schemas.openxmlformats.org/officeDocument/2006/math">
                    <m:r>
                      <a:rPr lang="en-US" altLang="zh-CN" sz="2200" i="1">
                        <a:latin typeface="Cambria Math" panose="02040503050406030204" pitchFamily="18" charset="0"/>
                        <a:ea typeface="Cambria Math" panose="02040503050406030204" pitchFamily="18" charset="0"/>
                      </a:rPr>
                      <m:t>𝑘</m:t>
                    </m:r>
                    <m:r>
                      <a:rPr lang="zh-CN" altLang="en-US" sz="2200" i="1" smtClean="0">
                        <a:latin typeface="Cambria Math" panose="02040503050406030204" pitchFamily="18" charset="0"/>
                        <a:ea typeface="Cambria Math" panose="02040503050406030204" pitchFamily="18" charset="0"/>
                      </a:rPr>
                      <m:t>个</m:t>
                    </m:r>
                  </m:oMath>
                </a14:m>
                <a:r>
                  <a:rPr lang="zh-CN" altLang="en-US" sz="2200" dirty="0" smtClean="0"/>
                  <a:t>码字向量很好地表达。</a:t>
                </a:r>
                <a:r>
                  <a:rPr lang="el-GR" altLang="zh-CN" sz="2200" dirty="0">
                    <a:ea typeface="Cambria Math" panose="02040503050406030204" pitchFamily="18" charset="0"/>
                  </a:rPr>
                  <a:t> </a:t>
                </a:r>
                <a14:m>
                  <m:oMath xmlns:m="http://schemas.openxmlformats.org/officeDocument/2006/math">
                    <m:r>
                      <m:rPr>
                        <m:sty m:val="p"/>
                      </m:rPr>
                      <a:rPr lang="el-GR" altLang="zh-CN" sz="2200" i="1" dirty="0">
                        <a:latin typeface="Cambria Math" panose="02040503050406030204" pitchFamily="18" charset="0"/>
                        <a:ea typeface="Cambria Math" panose="02040503050406030204" pitchFamily="18" charset="0"/>
                      </a:rPr>
                      <m:t>Ψ</m:t>
                    </m:r>
                  </m:oMath>
                </a14:m>
                <a:r>
                  <a:rPr lang="zh-CN" altLang="en-US" sz="2200" dirty="0" smtClean="0"/>
                  <a:t>又称</a:t>
                </a:r>
                <a:r>
                  <a:rPr lang="zh-CN" altLang="en-US" sz="2200" dirty="0" smtClean="0">
                    <a:solidFill>
                      <a:srgbClr val="0070C0"/>
                    </a:solidFill>
                  </a:rPr>
                  <a:t>稀疏矩阵</a:t>
                </a:r>
                <a:r>
                  <a:rPr lang="zh-CN" altLang="en-US" sz="2200" dirty="0" smtClean="0"/>
                  <a:t>，</a:t>
                </a:r>
                <a:r>
                  <a:rPr lang="en-US" altLang="zh-CN" sz="2200" dirty="0">
                    <a:ea typeface="Cambria Math" panose="02040503050406030204" pitchFamily="18" charset="0"/>
                  </a:rPr>
                  <a:t> </a:t>
                </a:r>
                <a14:m>
                  <m:oMath xmlns:m="http://schemas.openxmlformats.org/officeDocument/2006/math">
                    <m:r>
                      <a:rPr lang="en-US" altLang="zh-CN" sz="2200" i="1">
                        <a:latin typeface="Cambria Math" panose="02040503050406030204" pitchFamily="18" charset="0"/>
                        <a:ea typeface="Cambria Math" panose="02040503050406030204" pitchFamily="18" charset="0"/>
                      </a:rPr>
                      <m:t>𝑆</m:t>
                    </m:r>
                  </m:oMath>
                </a14:m>
                <a:r>
                  <a:rPr lang="zh-CN" altLang="en-US" sz="2200" dirty="0" smtClean="0"/>
                  <a:t>称稀疏系数。</a:t>
                </a:r>
                <a:endParaRPr lang="en-US" altLang="zh-CN" sz="2200" dirty="0" smtClean="0"/>
              </a:p>
              <a:p>
                <a:pPr>
                  <a:spcBef>
                    <a:spcPts val="1200"/>
                  </a:spcBef>
                </a:pPr>
                <a:r>
                  <a:rPr lang="zh-CN" altLang="en-US" dirty="0"/>
                  <a:t>假设有一个</a:t>
                </a:r>
                <a14:m>
                  <m:oMath xmlns:m="http://schemas.openxmlformats.org/officeDocument/2006/math">
                    <m:r>
                      <a:rPr lang="en-US" altLang="zh-CN" i="1" dirty="0">
                        <a:latin typeface="Cambria Math" panose="02040503050406030204" pitchFamily="18" charset="0"/>
                        <a:ea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oMath>
                </a14:m>
                <a:r>
                  <a:rPr lang="zh-CN" altLang="en-US" dirty="0" smtClean="0"/>
                  <a:t>大小的</a:t>
                </a:r>
                <a:r>
                  <a:rPr lang="zh-CN" altLang="en-US" dirty="0" smtClean="0">
                    <a:solidFill>
                      <a:srgbClr val="0070C0"/>
                    </a:solidFill>
                  </a:rPr>
                  <a:t>观测矩阵</a:t>
                </a:r>
                <a14:m>
                  <m:oMath xmlns:m="http://schemas.openxmlformats.org/officeDocument/2006/math">
                    <m:r>
                      <m:rPr>
                        <m:sty m:val="p"/>
                      </m:rPr>
                      <a:rPr lang="el-GR" altLang="zh-CN" dirty="0">
                        <a:latin typeface="Cambria Math" panose="02040503050406030204" pitchFamily="18" charset="0"/>
                      </a:rPr>
                      <m:t>Φ</m:t>
                    </m:r>
                    <m:r>
                      <a:rPr lang="zh-CN" altLang="en-US" dirty="0">
                        <a:latin typeface="Cambria Math" panose="02040503050406030204" pitchFamily="18" charset="0"/>
                      </a:rPr>
                      <m:t>，此处</m:t>
                    </m:r>
                    <m:r>
                      <a:rPr lang="en-US" altLang="zh-CN" dirty="0">
                        <a:latin typeface="Cambria Math" panose="02040503050406030204" pitchFamily="18" charset="0"/>
                      </a:rPr>
                      <m:t>𝑀</m:t>
                    </m:r>
                    <m:r>
                      <a:rPr lang="en-US" altLang="zh-CN" dirty="0">
                        <a:latin typeface="Cambria Math" panose="02040503050406030204" pitchFamily="18" charset="0"/>
                      </a:rPr>
                      <m:t>&lt;</m:t>
                    </m:r>
                    <m:r>
                      <a:rPr lang="en-US" altLang="zh-CN" dirty="0">
                        <a:latin typeface="Cambria Math" panose="02040503050406030204" pitchFamily="18" charset="0"/>
                      </a:rPr>
                      <m:t>𝑁</m:t>
                    </m:r>
                  </m:oMath>
                </a14:m>
                <a:r>
                  <a:rPr lang="zh-CN" altLang="en-US" dirty="0" smtClean="0"/>
                  <a:t>，得到的观察数据</a:t>
                </a:r>
                <a:r>
                  <a:rPr lang="zh-CN" altLang="en-US" dirty="0"/>
                  <a:t>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zh-CN" altLang="en-US" i="1">
                        <a:latin typeface="Cambria Math" panose="02040503050406030204" pitchFamily="18" charset="0"/>
                        <a:ea typeface="Cambria Math" panose="02040503050406030204" pitchFamily="18" charset="0"/>
                      </a:rPr>
                      <m:t>，</m:t>
                    </m:r>
                  </m:oMath>
                </a14:m>
                <a:r>
                  <a:rPr lang="zh-CN" altLang="en-US" dirty="0" smtClean="0"/>
                  <a:t>即</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40"/>
                <a:ext cx="8208685" cy="4967287"/>
              </a:xfrm>
              <a:blipFill>
                <a:blip r:embed="rId3"/>
                <a:stretch>
                  <a:fillRect l="-1039" t="-1350" r="-74"/>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32" y="4518028"/>
            <a:ext cx="8055529"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矩形 4"/>
              <p:cNvSpPr/>
              <p:nvPr/>
            </p:nvSpPr>
            <p:spPr>
              <a:xfrm>
                <a:off x="2598058" y="1792514"/>
                <a:ext cx="3678108" cy="4279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rPr>
                        <m:t>𝑥</m:t>
                      </m:r>
                      <m:r>
                        <a:rPr lang="en-US" altLang="zh-CN" sz="2200" i="1" smtClean="0">
                          <a:latin typeface="Cambria Math" panose="02040503050406030204" pitchFamily="18" charset="0"/>
                        </a:rPr>
                        <m:t>=</m:t>
                      </m:r>
                      <m:r>
                        <m:rPr>
                          <m:sty m:val="p"/>
                        </m:rPr>
                        <a:rPr lang="el-GR" altLang="zh-CN" sz="2200" i="1" smtClean="0">
                          <a:latin typeface="Cambria Math" panose="02040503050406030204" pitchFamily="18" charset="0"/>
                          <a:ea typeface="Cambria Math" panose="02040503050406030204" pitchFamily="18" charset="0"/>
                        </a:rPr>
                        <m:t>Ψ</m:t>
                      </m:r>
                      <m:r>
                        <a:rPr lang="en-US" altLang="zh-CN" sz="2200" b="0" i="1" smtClean="0">
                          <a:latin typeface="Cambria Math" panose="02040503050406030204" pitchFamily="18" charset="0"/>
                          <a:ea typeface="Cambria Math" panose="02040503050406030204" pitchFamily="18" charset="0"/>
                        </a:rPr>
                        <m:t>𝑆</m:t>
                      </m:r>
                      <m:r>
                        <a:rPr lang="en-US" altLang="zh-CN" sz="2200" b="0" i="1" smtClean="0">
                          <a:latin typeface="Cambria Math" panose="02040503050406030204" pitchFamily="18" charset="0"/>
                          <a:ea typeface="Cambria Math" panose="02040503050406030204" pitchFamily="18" charset="0"/>
                        </a:rPr>
                        <m:t>,  </m:t>
                      </m:r>
                      <m:sSub>
                        <m:sSubPr>
                          <m:ctrlPr>
                            <a:rPr lang="en-US" altLang="zh-CN" sz="2200" b="0" i="1" smtClean="0">
                              <a:latin typeface="Cambria Math" panose="02040503050406030204" pitchFamily="18" charset="0"/>
                              <a:ea typeface="Cambria Math" panose="02040503050406030204" pitchFamily="18" charset="0"/>
                            </a:rPr>
                          </m:ctrlPr>
                        </m:sSubPr>
                        <m:e>
                          <m:d>
                            <m:dPr>
                              <m:begChr m:val="‖"/>
                              <m:endChr m:val="‖"/>
                              <m:ctrlPr>
                                <a:rPr lang="en-US" altLang="zh-CN" sz="2200" i="1">
                                  <a:latin typeface="Cambria Math" panose="02040503050406030204" pitchFamily="18" charset="0"/>
                                  <a:ea typeface="Cambria Math" panose="02040503050406030204" pitchFamily="18" charset="0"/>
                                </a:rPr>
                              </m:ctrlPr>
                            </m:dPr>
                            <m:e>
                              <m:r>
                                <a:rPr lang="en-US" altLang="zh-CN" sz="2200" b="0" i="1" smtClean="0">
                                  <a:latin typeface="Cambria Math" panose="02040503050406030204" pitchFamily="18" charset="0"/>
                                  <a:ea typeface="Cambria Math" panose="02040503050406030204" pitchFamily="18" charset="0"/>
                                </a:rPr>
                                <m:t>𝑆</m:t>
                              </m:r>
                            </m:e>
                          </m:d>
                          <m:r>
                            <m:rPr>
                              <m:nor/>
                            </m:rPr>
                            <a:rPr lang="zh-CN" altLang="en-US" sz="2200" dirty="0"/>
                            <m:t> </m:t>
                          </m:r>
                        </m:e>
                        <m:sub>
                          <m:r>
                            <a:rPr lang="en-US" altLang="zh-CN" sz="2200" b="0" i="1" smtClean="0">
                              <a:latin typeface="Cambria Math" panose="02040503050406030204" pitchFamily="18" charset="0"/>
                              <a:ea typeface="Cambria Math" panose="02040503050406030204" pitchFamily="18" charset="0"/>
                            </a:rPr>
                            <m:t>0</m:t>
                          </m:r>
                        </m:sub>
                      </m:sSub>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𝑘</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𝑁</m:t>
                      </m:r>
                    </m:oMath>
                  </m:oMathPara>
                </a14:m>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2598058" y="1792514"/>
                <a:ext cx="3678108" cy="427986"/>
              </a:xfrm>
              <a:prstGeom prst="rect">
                <a:avLst/>
              </a:prstGeom>
              <a:blipFill>
                <a:blip r:embed="rId5"/>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045088" y="3939537"/>
                <a:ext cx="281436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200" i="1" smtClean="0">
                          <a:latin typeface="Cambria Math" panose="02040503050406030204" pitchFamily="18" charset="0"/>
                        </a:rPr>
                        <m:t>y</m:t>
                      </m:r>
                      <m:r>
                        <a:rPr lang="en-US" altLang="zh-CN" sz="2200" i="1" smtClean="0">
                          <a:latin typeface="Cambria Math" panose="02040503050406030204" pitchFamily="18" charset="0"/>
                        </a:rPr>
                        <m:t>=</m:t>
                      </m:r>
                      <m:r>
                        <m:rPr>
                          <m:sty m:val="p"/>
                        </m:rPr>
                        <a:rPr lang="el-GR" altLang="zh-CN" sz="2200" dirty="0">
                          <a:latin typeface="Cambria Math" panose="02040503050406030204" pitchFamily="18" charset="0"/>
                        </a:rPr>
                        <m:t>Φ</m:t>
                      </m:r>
                      <m:r>
                        <a:rPr lang="en-US" altLang="zh-CN" sz="2200" b="0" i="1" dirty="0" smtClean="0">
                          <a:latin typeface="Cambria Math" panose="02040503050406030204" pitchFamily="18" charset="0"/>
                        </a:rPr>
                        <m:t>𝑥</m:t>
                      </m:r>
                      <m:r>
                        <a:rPr lang="en-US" altLang="zh-CN" sz="2200" b="0" i="1" dirty="0" smtClean="0">
                          <a:latin typeface="Cambria Math" panose="02040503050406030204" pitchFamily="18" charset="0"/>
                        </a:rPr>
                        <m:t>=</m:t>
                      </m:r>
                      <m:r>
                        <m:rPr>
                          <m:sty m:val="p"/>
                        </m:rPr>
                        <a:rPr lang="el-GR" altLang="zh-CN" sz="2200" dirty="0">
                          <a:latin typeface="Cambria Math" panose="02040503050406030204" pitchFamily="18" charset="0"/>
                        </a:rPr>
                        <m:t>Φ</m:t>
                      </m:r>
                      <m:r>
                        <m:rPr>
                          <m:sty m:val="p"/>
                        </m:rPr>
                        <a:rPr lang="el-GR" altLang="zh-CN" sz="2200" i="1" smtClean="0">
                          <a:latin typeface="Cambria Math" panose="02040503050406030204" pitchFamily="18" charset="0"/>
                          <a:ea typeface="Cambria Math" panose="02040503050406030204" pitchFamily="18" charset="0"/>
                        </a:rPr>
                        <m:t>Ψ</m:t>
                      </m:r>
                      <m:r>
                        <a:rPr lang="en-US" altLang="zh-CN" sz="2200" b="0" i="1" smtClean="0">
                          <a:latin typeface="Cambria Math" panose="02040503050406030204" pitchFamily="18" charset="0"/>
                          <a:ea typeface="Cambria Math" panose="02040503050406030204" pitchFamily="18" charset="0"/>
                        </a:rPr>
                        <m:t>𝑆</m:t>
                      </m:r>
                      <m:r>
                        <a:rPr lang="en-US" altLang="zh-CN" sz="2200" b="0" i="1" smtClean="0">
                          <a:latin typeface="Cambria Math" panose="02040503050406030204" pitchFamily="18" charset="0"/>
                          <a:ea typeface="Cambria Math" panose="02040503050406030204" pitchFamily="18" charset="0"/>
                        </a:rPr>
                        <m:t>=</m:t>
                      </m:r>
                      <m:r>
                        <m:rPr>
                          <m:sty m:val="p"/>
                        </m:rPr>
                        <a:rPr lang="el-GR" altLang="zh-CN" sz="2200" b="0" i="1" smtClean="0">
                          <a:latin typeface="Cambria Math" panose="02040503050406030204" pitchFamily="18" charset="0"/>
                          <a:ea typeface="Cambria Math" panose="02040503050406030204" pitchFamily="18" charset="0"/>
                        </a:rPr>
                        <m:t>Θ</m:t>
                      </m:r>
                      <m:r>
                        <a:rPr lang="en-US" altLang="zh-CN" sz="2200" b="0" i="1" smtClean="0">
                          <a:latin typeface="Cambria Math" panose="02040503050406030204" pitchFamily="18" charset="0"/>
                          <a:ea typeface="Cambria Math" panose="02040503050406030204" pitchFamily="18" charset="0"/>
                        </a:rPr>
                        <m:t>𝑆</m:t>
                      </m:r>
                    </m:oMath>
                  </m:oMathPara>
                </a14:m>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3045088" y="3939537"/>
                <a:ext cx="2814360" cy="430887"/>
              </a:xfrm>
              <a:prstGeom prst="rect">
                <a:avLst/>
              </a:prstGeom>
              <a:blipFill>
                <a:blip r:embed="rId6"/>
                <a:stretch>
                  <a:fillRect b="-9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136500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7" y="1341440"/>
                <a:ext cx="8388577" cy="5125065"/>
              </a:xfrm>
            </p:spPr>
            <p:txBody>
              <a:bodyPr/>
              <a:lstStyle/>
              <a:p>
                <a:r>
                  <a:rPr lang="zh-CN" altLang="en-US" sz="2000" dirty="0" smtClean="0"/>
                  <a:t>当</a:t>
                </a:r>
                <a14:m>
                  <m:oMath xmlns:m="http://schemas.openxmlformats.org/officeDocument/2006/math">
                    <m:r>
                      <m:rPr>
                        <m:sty m:val="p"/>
                      </m:rPr>
                      <a:rPr lang="el-GR" altLang="zh-CN" sz="2000" i="1">
                        <a:latin typeface="Cambria Math" panose="02040503050406030204" pitchFamily="18" charset="0"/>
                        <a:ea typeface="Cambria Math" panose="02040503050406030204" pitchFamily="18" charset="0"/>
                      </a:rPr>
                      <m:t>Θ</m:t>
                    </m:r>
                  </m:oMath>
                </a14:m>
                <a:r>
                  <a:rPr lang="zh-CN" altLang="en-US" sz="2000" dirty="0" smtClean="0"/>
                  <a:t>满足</a:t>
                </a:r>
                <a:r>
                  <a:rPr lang="en-US" altLang="zh-CN" sz="2000" dirty="0" smtClean="0"/>
                  <a:t>restricted isometry property (RIP, </a:t>
                </a:r>
                <a:r>
                  <a:rPr lang="zh-CN" altLang="en-US" sz="2000" dirty="0" smtClean="0"/>
                  <a:t>有限等距</a:t>
                </a:r>
                <a:r>
                  <a:rPr lang="en-US" altLang="zh-CN" sz="2000" dirty="0" smtClean="0"/>
                  <a:t>)</a:t>
                </a:r>
                <a:r>
                  <a:rPr lang="zh-CN" altLang="en-US" sz="2000" dirty="0" smtClean="0"/>
                  <a:t>性质时，</a:t>
                </a:r>
                <a:r>
                  <a:rPr lang="el-GR" altLang="zh-CN" sz="2000" dirty="0">
                    <a:ea typeface="Cambria Math" panose="02040503050406030204" pitchFamily="18" charset="0"/>
                  </a:rPr>
                  <a:t>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oMath>
                </a14:m>
                <a:r>
                  <a:rPr lang="zh-CN" altLang="en-US" sz="2000" dirty="0" smtClean="0"/>
                  <a:t>在字典</a:t>
                </a:r>
                <a14:m>
                  <m:oMath xmlns:m="http://schemas.openxmlformats.org/officeDocument/2006/math">
                    <m:r>
                      <m:rPr>
                        <m:sty m:val="p"/>
                      </m:rPr>
                      <a:rPr lang="el-GR" altLang="zh-CN" sz="2000" i="1" dirty="0">
                        <a:latin typeface="Cambria Math" panose="02040503050406030204" pitchFamily="18" charset="0"/>
                        <a:ea typeface="Cambria Math" panose="02040503050406030204" pitchFamily="18" charset="0"/>
                      </a:rPr>
                      <m:t>Ψ</m:t>
                    </m:r>
                  </m:oMath>
                </a14:m>
                <a:r>
                  <a:rPr lang="zh-CN" altLang="en-US" sz="2000" dirty="0" smtClean="0"/>
                  <a:t>上的系数</a:t>
                </a:r>
                <a14:m>
                  <m:oMath xmlns:m="http://schemas.openxmlformats.org/officeDocument/2006/math">
                    <m:r>
                      <a:rPr lang="en-US" altLang="zh-CN" sz="2000" b="0" i="1" smtClean="0">
                        <a:latin typeface="Cambria Math" panose="02040503050406030204" pitchFamily="18" charset="0"/>
                      </a:rPr>
                      <m:t>𝑆</m:t>
                    </m:r>
                    <m:r>
                      <a:rPr lang="zh-CN" altLang="en-US" sz="2000" i="1">
                        <a:latin typeface="Cambria Math" panose="02040503050406030204" pitchFamily="18" charset="0"/>
                      </a:rPr>
                      <m:t>可以</m:t>
                    </m:r>
                  </m:oMath>
                </a14:m>
                <a:r>
                  <a:rPr lang="zh-CN" altLang="en-US" sz="2000" dirty="0" smtClean="0"/>
                  <a:t>通过求解以下优化问题得到：</a:t>
                </a:r>
                <a:endParaRPr lang="en-US" altLang="zh-CN" sz="2000" dirty="0" smtClean="0"/>
              </a:p>
              <a:p>
                <a:endParaRPr lang="en-US" altLang="zh-CN" dirty="0"/>
              </a:p>
              <a:p>
                <a:pPr>
                  <a:spcBef>
                    <a:spcPts val="1200"/>
                  </a:spcBef>
                </a:pPr>
                <a:r>
                  <a:rPr lang="en-US" altLang="zh-CN" sz="2000" dirty="0" smtClean="0"/>
                  <a:t>Restricted </a:t>
                </a:r>
                <a:r>
                  <a:rPr lang="en-US" altLang="zh-CN" sz="2000" dirty="0"/>
                  <a:t>isometry property (RIP)</a:t>
                </a:r>
                <a:r>
                  <a:rPr lang="zh-CN" altLang="en-US" sz="2000" dirty="0" smtClean="0"/>
                  <a:t>性质</a:t>
                </a:r>
                <a:endParaRPr lang="en-US" altLang="zh-CN" sz="2000" dirty="0" smtClean="0"/>
              </a:p>
              <a:p>
                <a:pPr lvl="1">
                  <a:spcBef>
                    <a:spcPts val="600"/>
                  </a:spcBef>
                </a:pPr>
                <a:r>
                  <a:rPr lang="zh-CN" altLang="en-US" dirty="0" smtClean="0"/>
                  <a:t>当</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oMath>
                </a14:m>
                <a:r>
                  <a:rPr lang="zh-CN" altLang="en-US" dirty="0" smtClean="0"/>
                  <a:t>满足</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𝑘</m:t>
                    </m:r>
                  </m:oMath>
                </a14:m>
                <a:r>
                  <a:rPr lang="zh-CN" altLang="en-US" dirty="0" smtClean="0"/>
                  <a:t>次的</a:t>
                </a:r>
                <a:r>
                  <a:rPr lang="en-US" altLang="zh-CN" dirty="0" smtClean="0"/>
                  <a:t>RIP</a:t>
                </a:r>
                <a:r>
                  <a:rPr lang="zh-CN" altLang="en-US" dirty="0" smtClean="0"/>
                  <a:t>性质时，则对于常数</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𝛿</m:t>
                        </m:r>
                      </m:e>
                      <m:sub>
                        <m:r>
                          <a:rPr lang="en-US" altLang="zh-CN" b="0" i="1" smtClean="0">
                            <a:latin typeface="Cambria Math" panose="02040503050406030204" pitchFamily="18" charset="0"/>
                            <a:ea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0, 1</m:t>
                        </m:r>
                      </m:e>
                    </m:d>
                  </m:oMath>
                </a14:m>
                <a:r>
                  <a:rPr lang="zh-CN" altLang="en-US" dirty="0" smtClean="0"/>
                  <a:t>有</a:t>
                </a:r>
                <a:endParaRPr lang="en-US" altLang="zh-CN" dirty="0" smtClean="0"/>
              </a:p>
              <a:p>
                <a:pPr lvl="1"/>
                <a:endParaRPr lang="en-US" altLang="zh-CN" sz="2200" dirty="0" smtClean="0"/>
              </a:p>
              <a:p>
                <a:pPr lvl="1">
                  <a:spcBef>
                    <a:spcPts val="1200"/>
                  </a:spcBef>
                </a:pPr>
                <a:r>
                  <a:rPr lang="en-US" altLang="zh-CN" sz="1800" dirty="0" smtClean="0"/>
                  <a:t>RIP</a:t>
                </a:r>
                <a:r>
                  <a:rPr lang="zh-CN" altLang="en-US" sz="1800" dirty="0"/>
                  <a:t>性质保证原空间到稀疏空间的一一映射关系</a:t>
                </a:r>
              </a:p>
              <a:p>
                <a:pPr>
                  <a:spcBef>
                    <a:spcPts val="1200"/>
                  </a:spcBef>
                </a:pPr>
                <a:r>
                  <a:rPr lang="zh-CN" altLang="en-US" sz="2000" dirty="0" smtClean="0"/>
                  <a:t>如果</a:t>
                </a:r>
                <a:r>
                  <a:rPr lang="zh-CN" altLang="en-US" sz="2000" dirty="0" smtClean="0">
                    <a:solidFill>
                      <a:schemeClr val="accent1"/>
                    </a:solidFill>
                  </a:rPr>
                  <a:t>稀疏基</a:t>
                </a:r>
                <a:r>
                  <a:rPr lang="zh-CN" altLang="en-US" sz="2000" dirty="0" smtClean="0"/>
                  <a:t>和</a:t>
                </a:r>
                <a:r>
                  <a:rPr lang="zh-CN" altLang="en-US" sz="2000" dirty="0">
                    <a:solidFill>
                      <a:schemeClr val="accent1"/>
                    </a:solidFill>
                  </a:rPr>
                  <a:t>观测基</a:t>
                </a:r>
                <a:r>
                  <a:rPr lang="zh-CN" altLang="en-US" sz="2000" dirty="0">
                    <a:solidFill>
                      <a:srgbClr val="FF0000"/>
                    </a:solidFill>
                  </a:rPr>
                  <a:t>不相关</a:t>
                </a:r>
                <a:r>
                  <a:rPr lang="zh-CN" altLang="en-US" sz="2000" dirty="0"/>
                  <a:t>，</a:t>
                </a:r>
                <a:r>
                  <a:rPr lang="zh-CN" altLang="en-US" sz="2000" dirty="0" smtClean="0"/>
                  <a:t>则可保证</a:t>
                </a:r>
                <a:r>
                  <a:rPr lang="en-US" altLang="zh-CN" sz="2000" dirty="0" smtClean="0"/>
                  <a:t>RIP</a:t>
                </a:r>
                <a:r>
                  <a:rPr lang="zh-CN" altLang="en-US" sz="2000" dirty="0" smtClean="0"/>
                  <a:t>性</a:t>
                </a:r>
                <a:endParaRPr lang="en-US" altLang="zh-CN" sz="2000" dirty="0" smtClean="0"/>
              </a:p>
              <a:p>
                <a:pPr lvl="1">
                  <a:spcBef>
                    <a:spcPts val="600"/>
                  </a:spcBef>
                </a:pPr>
                <a:r>
                  <a:rPr lang="zh-CN" altLang="en-US" sz="1800" dirty="0"/>
                  <a:t>独立同分布的高斯随机测量矩阵</a:t>
                </a:r>
                <a:r>
                  <a:rPr lang="zh-CN" altLang="en-US" sz="1800" dirty="0" smtClean="0"/>
                  <a:t>可成为</a:t>
                </a:r>
                <a:r>
                  <a:rPr lang="zh-CN" altLang="en-US" sz="1800" dirty="0"/>
                  <a:t>普适的压缩感知</a:t>
                </a:r>
                <a:r>
                  <a:rPr lang="zh-CN" altLang="en-US" sz="1800" dirty="0">
                    <a:solidFill>
                      <a:schemeClr val="accent1"/>
                    </a:solidFill>
                  </a:rPr>
                  <a:t>测量</a:t>
                </a:r>
                <a:r>
                  <a:rPr lang="zh-CN" altLang="en-US" sz="1800" dirty="0" smtClean="0">
                    <a:solidFill>
                      <a:schemeClr val="accent1"/>
                    </a:solidFill>
                  </a:rPr>
                  <a:t>矩阵</a:t>
                </a:r>
                <a:endParaRPr lang="en-US" altLang="zh-CN" sz="1800" dirty="0" smtClean="0">
                  <a:solidFill>
                    <a:schemeClr val="accent1"/>
                  </a:solidFill>
                </a:endParaRPr>
              </a:p>
              <a:p>
                <a:pPr marL="469900" lvl="1" indent="-469900">
                  <a:spcBef>
                    <a:spcPts val="1200"/>
                  </a:spcBef>
                  <a:buFont typeface="Wingdings" charset="0"/>
                  <a:buChar char="o"/>
                </a:pPr>
                <a:r>
                  <a:rPr lang="zh-CN" altLang="en-US" b="1" dirty="0" smtClean="0">
                    <a:solidFill>
                      <a:srgbClr val="FF0000"/>
                    </a:solidFill>
                  </a:rPr>
                  <a:t>总结：</a:t>
                </a:r>
                <a:r>
                  <a:rPr lang="zh-CN" altLang="en-US" dirty="0" smtClean="0"/>
                  <a:t>如果</a:t>
                </a:r>
                <a:r>
                  <a:rPr lang="zh-CN" altLang="en-US" dirty="0"/>
                  <a:t>一个</a:t>
                </a:r>
                <a:r>
                  <a:rPr lang="zh-CN" altLang="en-US" dirty="0" smtClean="0"/>
                  <a:t>信号</a:t>
                </a:r>
                <a:r>
                  <a:rPr lang="en-US" altLang="zh-CN" dirty="0" smtClean="0"/>
                  <a:t>(</a:t>
                </a:r>
                <a14:m>
                  <m:oMath xmlns:m="http://schemas.openxmlformats.org/officeDocument/2006/math">
                    <m:r>
                      <a:rPr lang="en-US" altLang="zh-CN" i="1">
                        <a:latin typeface="Cambria Math" panose="02040503050406030204" pitchFamily="18" charset="0"/>
                      </a:rPr>
                      <m:t>𝑥</m:t>
                    </m:r>
                  </m:oMath>
                </a14:m>
                <a:r>
                  <a:rPr lang="en-US" altLang="zh-CN" dirty="0" smtClean="0"/>
                  <a:t>)</a:t>
                </a:r>
                <a:r>
                  <a:rPr lang="zh-CN" altLang="en-US" dirty="0" smtClean="0"/>
                  <a:t>在</a:t>
                </a:r>
                <a:r>
                  <a:rPr lang="zh-CN" altLang="en-US" dirty="0"/>
                  <a:t>某个变换</a:t>
                </a:r>
                <a:r>
                  <a:rPr lang="zh-CN" altLang="en-US" dirty="0" smtClean="0"/>
                  <a:t>域</a:t>
                </a:r>
                <a:r>
                  <a:rPr lang="en-US" altLang="zh-CN" dirty="0" smtClean="0"/>
                  <a:t>(</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Ψ</m:t>
                    </m:r>
                  </m:oMath>
                </a14:m>
                <a:r>
                  <a:rPr lang="en-US" altLang="zh-CN" dirty="0" smtClean="0"/>
                  <a:t>)</a:t>
                </a:r>
                <a:r>
                  <a:rPr lang="zh-CN" altLang="en-US" dirty="0" smtClean="0"/>
                  <a:t>是</a:t>
                </a:r>
                <a:r>
                  <a:rPr lang="zh-CN" altLang="en-US" dirty="0"/>
                  <a:t>稀疏的，可用一个与变换基不相关的观测</a:t>
                </a:r>
                <a:r>
                  <a:rPr lang="zh-CN" altLang="en-US" dirty="0" smtClean="0"/>
                  <a:t>矩阵</a:t>
                </a:r>
                <a:r>
                  <a:rPr lang="en-US" altLang="zh-CN" dirty="0" smtClean="0"/>
                  <a:t>(</a:t>
                </a:r>
                <a14:m>
                  <m:oMath xmlns:m="http://schemas.openxmlformats.org/officeDocument/2006/math">
                    <m:r>
                      <m:rPr>
                        <m:sty m:val="p"/>
                      </m:rPr>
                      <a:rPr lang="el-GR" altLang="zh-CN" dirty="0">
                        <a:latin typeface="Cambria Math" panose="02040503050406030204" pitchFamily="18" charset="0"/>
                      </a:rPr>
                      <m:t>Φ</m:t>
                    </m:r>
                  </m:oMath>
                </a14:m>
                <a:r>
                  <a:rPr lang="en-US" altLang="zh-CN" dirty="0" smtClean="0"/>
                  <a:t>)</a:t>
                </a:r>
                <a:r>
                  <a:rPr lang="zh-CN" altLang="en-US" dirty="0" smtClean="0"/>
                  <a:t>将</a:t>
                </a:r>
                <a:r>
                  <a:rPr lang="zh-CN" altLang="en-US" dirty="0"/>
                  <a:t>变换所得高维信号投影到一个低维</a:t>
                </a:r>
                <a:r>
                  <a:rPr lang="zh-CN" altLang="en-US" dirty="0" smtClean="0"/>
                  <a:t>空间</a:t>
                </a:r>
                <a:r>
                  <a:rPr lang="en-US" altLang="zh-CN" dirty="0" smtClean="0"/>
                  <a:t>(</a:t>
                </a:r>
                <a14:m>
                  <m:oMath xmlns:m="http://schemas.openxmlformats.org/officeDocument/2006/math">
                    <m:r>
                      <m:rPr>
                        <m:sty m:val="p"/>
                      </m:rPr>
                      <a:rPr lang="en-US" altLang="zh-CN" i="1">
                        <a:latin typeface="Cambria Math" panose="02040503050406030204" pitchFamily="18" charset="0"/>
                      </a:rPr>
                      <m:t>y</m:t>
                    </m:r>
                  </m:oMath>
                </a14:m>
                <a:r>
                  <a:rPr lang="en-US" altLang="zh-CN" dirty="0" smtClean="0"/>
                  <a:t>)</a:t>
                </a:r>
                <a:r>
                  <a:rPr lang="zh-CN" altLang="en-US" dirty="0" smtClean="0"/>
                  <a:t>上</a:t>
                </a:r>
                <a:r>
                  <a:rPr lang="zh-CN" altLang="en-US" dirty="0"/>
                  <a:t>，然后通过求解一个</a:t>
                </a:r>
                <a:r>
                  <a:rPr lang="zh-CN" altLang="en-US" dirty="0">
                    <a:solidFill>
                      <a:schemeClr val="accent1"/>
                    </a:solidFill>
                  </a:rPr>
                  <a:t>优化</a:t>
                </a:r>
                <a:r>
                  <a:rPr lang="zh-CN" altLang="en-US" dirty="0" smtClean="0">
                    <a:solidFill>
                      <a:schemeClr val="accent1"/>
                    </a:solidFill>
                  </a:rPr>
                  <a:t>问题</a:t>
                </a:r>
                <a:r>
                  <a:rPr lang="en-US" altLang="zh-CN" dirty="0" smtClean="0"/>
                  <a:t>(</a:t>
                </a:r>
                <a14:m>
                  <m:oMath xmlns:m="http://schemas.openxmlformats.org/officeDocument/2006/math">
                    <m:r>
                      <a:rPr lang="en-US" altLang="zh-CN" i="1">
                        <a:latin typeface="Cambria Math" panose="02040503050406030204" pitchFamily="18" charset="0"/>
                        <a:ea typeface="Cambria Math" panose="02040503050406030204" pitchFamily="18" charset="0"/>
                      </a:rPr>
                      <m:t>𝑆</m:t>
                    </m:r>
                  </m:oMath>
                </a14:m>
                <a:r>
                  <a:rPr lang="en-US" altLang="zh-CN" dirty="0" smtClean="0"/>
                  <a:t>)</a:t>
                </a:r>
                <a:r>
                  <a:rPr lang="zh-CN" altLang="en-US" dirty="0" smtClean="0"/>
                  <a:t>，</a:t>
                </a:r>
                <a:r>
                  <a:rPr lang="zh-CN" altLang="en-US" dirty="0"/>
                  <a:t>即可从这些少量的</a:t>
                </a:r>
                <a:r>
                  <a:rPr lang="zh-CN" altLang="en-US" dirty="0" smtClean="0"/>
                  <a:t>投影中</a:t>
                </a:r>
                <a:r>
                  <a:rPr lang="en-US" altLang="zh-CN" dirty="0"/>
                  <a:t>(</a:t>
                </a:r>
                <a14:m>
                  <m:oMath xmlns:m="http://schemas.openxmlformats.org/officeDocument/2006/math">
                    <m:r>
                      <m:rPr>
                        <m:sty m:val="p"/>
                      </m:rPr>
                      <a:rPr lang="en-US" altLang="zh-CN" i="1">
                        <a:latin typeface="Cambria Math" panose="02040503050406030204" pitchFamily="18" charset="0"/>
                      </a:rPr>
                      <m:t>y</m:t>
                    </m:r>
                  </m:oMath>
                </a14:m>
                <a:r>
                  <a:rPr lang="en-US" altLang="zh-CN" dirty="0"/>
                  <a:t>)</a:t>
                </a:r>
                <a:r>
                  <a:rPr lang="zh-CN" altLang="en-US" dirty="0" smtClean="0"/>
                  <a:t>以</a:t>
                </a:r>
                <a:r>
                  <a:rPr lang="zh-CN" altLang="en-US" dirty="0"/>
                  <a:t>高概率重构出原</a:t>
                </a:r>
                <a:r>
                  <a:rPr lang="zh-CN" altLang="en-US" dirty="0" smtClean="0"/>
                  <a:t>信号</a:t>
                </a:r>
                <a:r>
                  <a:rPr lang="en-US" altLang="zh-CN" dirty="0" smtClean="0"/>
                  <a:t>(</a:t>
                </a:r>
                <a14:m>
                  <m:oMath xmlns:m="http://schemas.openxmlformats.org/officeDocument/2006/math">
                    <m:r>
                      <a:rPr lang="en-US" altLang="zh-CN" i="1">
                        <a:latin typeface="Cambria Math" panose="02040503050406030204" pitchFamily="18" charset="0"/>
                      </a:rPr>
                      <m:t>𝑥</m:t>
                    </m:r>
                  </m:oMath>
                </a14:m>
                <a:r>
                  <a:rPr lang="en-US" altLang="zh-CN" dirty="0" smtClean="0"/>
                  <a:t>)</a:t>
                </a:r>
                <a:endParaRPr lang="en-US" altLang="zh-CN" sz="2000" dirty="0" smtClean="0">
                  <a:solidFill>
                    <a:schemeClr val="accent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7" y="1341440"/>
                <a:ext cx="8388577" cy="5125065"/>
              </a:xfrm>
              <a:blipFill>
                <a:blip r:embed="rId3"/>
                <a:stretch>
                  <a:fillRect l="-654" t="-832" r="-72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压缩感知</a:t>
            </a:r>
          </a:p>
        </p:txBody>
      </p:sp>
      <mc:AlternateContent xmlns:mc="http://schemas.openxmlformats.org/markup-compatibility/2006" xmlns:a14="http://schemas.microsoft.com/office/drawing/2010/main">
        <mc:Choice Requires="a14">
          <p:sp>
            <p:nvSpPr>
              <p:cNvPr id="5" name="矩形 4"/>
              <p:cNvSpPr/>
              <p:nvPr/>
            </p:nvSpPr>
            <p:spPr>
              <a:xfrm>
                <a:off x="1690490" y="2122046"/>
                <a:ext cx="5218929"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𝑆</m:t>
                      </m:r>
                      <m:r>
                        <a:rPr lang="en-US" altLang="zh-CN" sz="2000" i="1">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arg</m:t>
                          </m:r>
                        </m:fName>
                        <m:e>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n-US" altLang="zh-CN" sz="2000" i="0">
                                  <a:latin typeface="Cambria Math" panose="02040503050406030204" pitchFamily="18" charset="0"/>
                                  <a:ea typeface="Cambria Math" panose="02040503050406030204" pitchFamily="18" charset="0"/>
                                </a:rPr>
                                <m:t>min</m:t>
                              </m:r>
                            </m:e>
                            <m:sub>
                              <m:r>
                                <a:rPr lang="en-US" altLang="zh-CN" sz="2000" b="0" i="1" smtClean="0">
                                  <a:latin typeface="Cambria Math" panose="02040503050406030204" pitchFamily="18" charset="0"/>
                                  <a:ea typeface="Cambria Math" panose="02040503050406030204" pitchFamily="18" charset="0"/>
                                </a:rPr>
                                <m:t>𝑆</m:t>
                              </m:r>
                            </m:sub>
                          </m:sSub>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𝑆</m:t>
                                  </m:r>
                                </m:e>
                              </m:d>
                            </m:e>
                            <m:sub>
                              <m:r>
                                <a:rPr lang="en-US" altLang="zh-CN" sz="2000" i="1">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s</m:t>
                          </m:r>
                          <m:r>
                            <a:rPr lang="en-US" altLang="zh-CN" sz="2000" b="0" i="0"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t</m:t>
                          </m:r>
                          <m:r>
                            <a:rPr lang="en-US" altLang="zh-CN" sz="2000" b="0" i="0"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m:rPr>
                              <m:sty m:val="p"/>
                            </m:rPr>
                            <a:rPr lang="el-GR" altLang="zh-CN" sz="2000" dirty="0">
                              <a:latin typeface="Cambria Math" panose="02040503050406030204" pitchFamily="18" charset="0"/>
                            </a:rPr>
                            <m:t>Φ</m:t>
                          </m:r>
                          <m:r>
                            <m:rPr>
                              <m:sty m:val="p"/>
                            </m:rPr>
                            <a:rPr lang="el-GR" altLang="zh-CN" sz="2000" i="1">
                              <a:latin typeface="Cambria Math" panose="02040503050406030204" pitchFamily="18" charset="0"/>
                              <a:ea typeface="Cambria Math" panose="02040503050406030204" pitchFamily="18" charset="0"/>
                            </a:rPr>
                            <m:t>Ψ</m:t>
                          </m:r>
                          <m:r>
                            <a:rPr lang="en-US" altLang="zh-CN" sz="2000" i="1">
                              <a:latin typeface="Cambria Math" panose="02040503050406030204" pitchFamily="18" charset="0"/>
                              <a:ea typeface="Cambria Math" panose="02040503050406030204" pitchFamily="18" charset="0"/>
                            </a:rPr>
                            <m:t>𝑆</m:t>
                          </m:r>
                        </m:e>
                      </m:func>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1690490" y="2122046"/>
                <a:ext cx="5218929" cy="400110"/>
              </a:xfrm>
              <a:prstGeom prst="rect">
                <a:avLst/>
              </a:prstGeom>
              <a:blipFill>
                <a:blip r:embed="rId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392872" y="3322324"/>
                <a:ext cx="5719673" cy="404213"/>
              </a:xfrm>
              <a:prstGeom prst="rect">
                <a:avLst/>
              </a:prstGeom>
            </p:spPr>
            <p:txBody>
              <a:bodyPr wrap="square">
                <a:spAutoFit/>
              </a:bodyPr>
              <a:lstStyle/>
              <a:p>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𝛿</m:t>
                        </m:r>
                      </m:e>
                      <m:sub>
                        <m:r>
                          <a:rPr lang="en-US" altLang="zh-CN" sz="2400" i="1">
                            <a:latin typeface="Cambria Math" panose="02040503050406030204" pitchFamily="18" charset="0"/>
                            <a:ea typeface="Cambria Math" panose="02040503050406030204" pitchFamily="18" charset="0"/>
                          </a:rPr>
                          <m:t>𝑘</m:t>
                        </m:r>
                      </m:sub>
                    </m:sSub>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𝑣</m:t>
                            </m:r>
                          </m:e>
                        </m:d>
                      </m:e>
                      <m:sub>
                        <m:r>
                          <a:rPr lang="en-US" altLang="zh-CN" sz="2000" b="0" i="1" smtClean="0">
                            <a:latin typeface="Cambria Math" panose="02040503050406030204" pitchFamily="18" charset="0"/>
                            <a:ea typeface="Cambria Math" panose="02040503050406030204" pitchFamily="18" charset="0"/>
                          </a:rPr>
                          <m:t>2</m:t>
                        </m:r>
                      </m:sub>
                      <m:sup>
                        <m:r>
                          <a:rPr lang="en-US" altLang="zh-CN" sz="2000" b="0" i="1" smtClean="0">
                            <a:latin typeface="Cambria Math" panose="02040503050406030204" pitchFamily="18" charset="0"/>
                            <a:ea typeface="Cambria Math" panose="02040503050406030204" pitchFamily="18" charset="0"/>
                          </a:rPr>
                          <m:t>2</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d>
                          <m:dPr>
                            <m:begChr m:val="‖"/>
                            <m:endChr m:val="‖"/>
                            <m:ctrlPr>
                              <a:rPr lang="en-US" altLang="zh-CN" sz="2000" i="1">
                                <a:latin typeface="Cambria Math" panose="02040503050406030204" pitchFamily="18" charset="0"/>
                                <a:ea typeface="Cambria Math" panose="02040503050406030204" pitchFamily="18" charset="0"/>
                              </a:rPr>
                            </m:ctrlPr>
                          </m:dPr>
                          <m:e>
                            <m:r>
                              <m:rPr>
                                <m:sty m:val="p"/>
                              </m:rPr>
                              <a:rPr lang="el-GR" altLang="zh-CN" sz="2000" i="1" smtClean="0">
                                <a:latin typeface="Cambria Math" panose="02040503050406030204" pitchFamily="18" charset="0"/>
                                <a:ea typeface="Cambria Math" panose="02040503050406030204" pitchFamily="18" charset="0"/>
                              </a:rPr>
                              <m:t>Θ</m:t>
                            </m:r>
                            <m:r>
                              <a:rPr lang="en-US" altLang="zh-CN" sz="2000" i="1">
                                <a:latin typeface="Cambria Math" panose="02040503050406030204" pitchFamily="18" charset="0"/>
                                <a:ea typeface="Cambria Math" panose="02040503050406030204" pitchFamily="18" charset="0"/>
                              </a:rPr>
                              <m:t>𝑣</m:t>
                            </m:r>
                          </m:e>
                        </m:d>
                      </m:e>
                      <m:sub>
                        <m:r>
                          <a:rPr lang="en-US" altLang="zh-CN" sz="2000" i="1">
                            <a:latin typeface="Cambria Math" panose="02040503050406030204" pitchFamily="18" charset="0"/>
                            <a:ea typeface="Cambria Math" panose="02040503050406030204" pitchFamily="18" charset="0"/>
                          </a:rPr>
                          <m:t>2</m:t>
                        </m:r>
                      </m:sub>
                      <m:sup>
                        <m:r>
                          <a:rPr lang="en-US" altLang="zh-CN" sz="2000" i="1">
                            <a:latin typeface="Cambria Math" panose="02040503050406030204" pitchFamily="18" charset="0"/>
                            <a:ea typeface="Cambria Math" panose="02040503050406030204" pitchFamily="18" charset="0"/>
                          </a:rPr>
                          <m:t>2</m:t>
                        </m:r>
                      </m:sup>
                    </m:sSubSup>
                  </m:oMath>
                </a14:m>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𝛿</m:t>
                        </m:r>
                      </m:e>
                      <m:sub>
                        <m:r>
                          <a:rPr lang="en-US" altLang="zh-CN" sz="2400" i="1">
                            <a:latin typeface="Cambria Math" panose="02040503050406030204" pitchFamily="18" charset="0"/>
                            <a:ea typeface="Cambria Math" panose="02040503050406030204" pitchFamily="18" charset="0"/>
                          </a:rPr>
                          <m:t>𝑘</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𝑣</m:t>
                            </m:r>
                          </m:e>
                        </m:d>
                      </m:e>
                      <m:sub>
                        <m:r>
                          <a:rPr lang="en-US" altLang="zh-CN" sz="2000" i="1">
                            <a:latin typeface="Cambria Math" panose="02040503050406030204" pitchFamily="18" charset="0"/>
                            <a:ea typeface="Cambria Math" panose="02040503050406030204" pitchFamily="18" charset="0"/>
                          </a:rPr>
                          <m:t>2</m:t>
                        </m:r>
                      </m:sub>
                      <m:sup>
                        <m:r>
                          <a:rPr lang="en-US" altLang="zh-CN" sz="2000" i="1">
                            <a:latin typeface="Cambria Math" panose="02040503050406030204" pitchFamily="18" charset="0"/>
                            <a:ea typeface="Cambria Math" panose="02040503050406030204" pitchFamily="18" charset="0"/>
                          </a:rPr>
                          <m:t>2</m:t>
                        </m:r>
                      </m:sup>
                    </m:sSubSup>
                  </m:oMath>
                </a14:m>
                <a:r>
                  <a:rPr lang="en-US" altLang="zh-CN" sz="2000" dirty="0" smtClean="0"/>
                  <a:t>,</a:t>
                </a:r>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1392872" y="3322324"/>
                <a:ext cx="5719673" cy="404213"/>
              </a:xfrm>
              <a:prstGeom prst="rect">
                <a:avLst/>
              </a:prstGeom>
              <a:blipFill>
                <a:blip r:embed="rId5"/>
                <a:stretch>
                  <a:fillRect l="-532" t="-606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910646" y="3357205"/>
                <a:ext cx="3081100" cy="369332"/>
              </a:xfrm>
              <a:prstGeom prst="rect">
                <a:avLst/>
              </a:prstGeom>
            </p:spPr>
            <p:txBody>
              <a:bodyPr wrap="none">
                <a:spAutoFit/>
              </a:bodyPr>
              <a:lstStyle/>
              <a:p>
                <a:pPr marL="0" lvl="1" indent="0">
                  <a:spcBef>
                    <a:spcPts val="1800"/>
                  </a:spcBef>
                  <a:buNone/>
                </a:pPr>
                <a:r>
                  <a:rPr lang="zh-CN" altLang="en-US" dirty="0"/>
                  <a:t>对于任意</a:t>
                </a: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，只要有</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oMath>
                </a14:m>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5910646" y="3357205"/>
                <a:ext cx="3081100" cy="369332"/>
              </a:xfrm>
              <a:prstGeom prst="rect">
                <a:avLst/>
              </a:prstGeom>
              <a:blipFill>
                <a:blip r:embed="rId6"/>
                <a:stretch>
                  <a:fillRect l="-1782"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96428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稀疏表达</a:t>
            </a:r>
          </a:p>
        </p:txBody>
      </p:sp>
      <p:sp>
        <p:nvSpPr>
          <p:cNvPr id="3" name="内容占位符 2"/>
          <p:cNvSpPr>
            <a:spLocks noGrp="1"/>
          </p:cNvSpPr>
          <p:nvPr>
            <p:ph idx="1"/>
          </p:nvPr>
        </p:nvSpPr>
        <p:spPr>
          <a:xfrm>
            <a:off x="566738" y="1341441"/>
            <a:ext cx="8001000" cy="863598"/>
          </a:xfrm>
        </p:spPr>
        <p:txBody>
          <a:bodyPr/>
          <a:lstStyle/>
          <a:p>
            <a:r>
              <a:rPr lang="zh-CN" altLang="en-US" dirty="0"/>
              <a:t>稀疏表达也是在稀疏性的假设下，通过求解优化问题进行信号恢复</a:t>
            </a:r>
          </a:p>
          <a:p>
            <a:endParaRPr lang="zh-CN" altLang="en-US" dirty="0"/>
          </a:p>
        </p:txBody>
      </p:sp>
      <p:pic>
        <p:nvPicPr>
          <p:cNvPr id="4" name="Picture 1" descr="C:\Users\Lenovo User\AppData\Roaming\Tencent\Users\32506426\QQ\WinTemp\RichOle\KRAH~YER~(BGR9M%K%6TB9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926" t="5799" r="14558"/>
          <a:stretch/>
        </p:blipFill>
        <p:spPr bwMode="auto">
          <a:xfrm>
            <a:off x="1633787" y="2340431"/>
            <a:ext cx="5866902"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01139"/>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稀疏表达和</a:t>
            </a:r>
            <a:r>
              <a:rPr lang="en-US" altLang="zh-CN" dirty="0"/>
              <a:t>MAP(</a:t>
            </a:r>
            <a:r>
              <a:rPr lang="zh-CN" altLang="en-US" dirty="0"/>
              <a:t>最大后验</a:t>
            </a:r>
            <a:r>
              <a:rPr lang="en-US" altLang="zh-CN" dirty="0"/>
              <a:t>)</a:t>
            </a:r>
            <a:r>
              <a:rPr lang="zh-CN" altLang="en-US" dirty="0"/>
              <a:t>的关系</a:t>
            </a:r>
          </a:p>
        </p:txBody>
      </p:sp>
      <p:sp>
        <p:nvSpPr>
          <p:cNvPr id="3" name="内容占位符 2"/>
          <p:cNvSpPr>
            <a:spLocks noGrp="1"/>
          </p:cNvSpPr>
          <p:nvPr>
            <p:ph idx="1"/>
          </p:nvPr>
        </p:nvSpPr>
        <p:spPr>
          <a:xfrm>
            <a:off x="566738" y="1341440"/>
            <a:ext cx="8385621" cy="4967287"/>
          </a:xfrm>
        </p:spPr>
        <p:txBody>
          <a:bodyPr/>
          <a:lstStyle/>
          <a:p>
            <a:r>
              <a:rPr lang="zh-CN" altLang="en-US" dirty="0"/>
              <a:t>假设稀疏系数符合</a:t>
            </a:r>
            <a:r>
              <a:rPr lang="en-US" altLang="zh-CN" dirty="0"/>
              <a:t>Laplace</a:t>
            </a:r>
            <a:r>
              <a:rPr lang="zh-CN" altLang="en-US" dirty="0"/>
              <a:t>分布，噪声符合高斯分布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smtClean="0"/>
          </a:p>
          <a:p>
            <a:r>
              <a:rPr lang="zh-CN" altLang="en-US" dirty="0" smtClean="0"/>
              <a:t>基于</a:t>
            </a:r>
            <a:r>
              <a:rPr lang="zh-CN" altLang="en-US" dirty="0"/>
              <a:t>稀疏表达的信号</a:t>
            </a:r>
            <a:r>
              <a:rPr lang="zh-CN" altLang="en-US" dirty="0" smtClean="0"/>
              <a:t>恢复等价于</a:t>
            </a:r>
            <a:r>
              <a:rPr lang="zh-CN" altLang="en-US" dirty="0" smtClean="0">
                <a:solidFill>
                  <a:schemeClr val="accent1"/>
                </a:solidFill>
              </a:rPr>
              <a:t>基于</a:t>
            </a:r>
            <a:r>
              <a:rPr lang="zh-CN" altLang="en-US" dirty="0">
                <a:solidFill>
                  <a:schemeClr val="accent1"/>
                </a:solidFill>
              </a:rPr>
              <a:t>稀疏系数是</a:t>
            </a:r>
            <a:r>
              <a:rPr lang="en-US" altLang="zh-CN" dirty="0">
                <a:solidFill>
                  <a:schemeClr val="accent1"/>
                </a:solidFill>
              </a:rPr>
              <a:t>Laplace</a:t>
            </a:r>
            <a:r>
              <a:rPr lang="zh-CN" altLang="en-US" dirty="0">
                <a:solidFill>
                  <a:schemeClr val="accent1"/>
                </a:solidFill>
              </a:rPr>
              <a:t>分布假设的</a:t>
            </a:r>
            <a:r>
              <a:rPr lang="en-US" altLang="zh-CN" dirty="0">
                <a:solidFill>
                  <a:schemeClr val="accent1"/>
                </a:solidFill>
              </a:rPr>
              <a:t>MAP</a:t>
            </a:r>
            <a:endParaRPr lang="zh-CN" altLang="en-US" sz="2000" dirty="0">
              <a:solidFill>
                <a:schemeClr val="accent1"/>
              </a:solidFill>
            </a:endParaRPr>
          </a:p>
          <a:p>
            <a:endParaRPr lang="zh-CN" altLang="en-US" dirty="0"/>
          </a:p>
          <a:p>
            <a:endParaRPr lang="zh-CN" altLang="en-US" dirty="0"/>
          </a:p>
        </p:txBody>
      </p:sp>
      <p:pic>
        <p:nvPicPr>
          <p:cNvPr id="4" name="Picture 1" descr="C:\Users\Lenovo User\AppData\Roaming\Tencent\Users\32506426\QQ\WinTemp\RichOle\B[]JCFQLLH85G]37]I]EZL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45" y="1952853"/>
            <a:ext cx="7926387"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65322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稀疏表达的求解</a:t>
            </a:r>
          </a:p>
        </p:txBody>
      </p:sp>
      <p:sp>
        <p:nvSpPr>
          <p:cNvPr id="3" name="内容占位符 2"/>
          <p:cNvSpPr>
            <a:spLocks noGrp="1"/>
          </p:cNvSpPr>
          <p:nvPr>
            <p:ph idx="1"/>
          </p:nvPr>
        </p:nvSpPr>
        <p:spPr/>
        <p:txBody>
          <a:bodyPr/>
          <a:lstStyle/>
          <a:p>
            <a:pPr fontAlgn="auto">
              <a:spcAft>
                <a:spcPts val="0"/>
              </a:spcAft>
              <a:defRPr/>
            </a:pPr>
            <a:r>
              <a:rPr lang="zh-CN" altLang="en-US" dirty="0"/>
              <a:t>求解稀疏表达的问题的核心是如何求解</a:t>
            </a:r>
          </a:p>
          <a:p>
            <a:pPr fontAlgn="auto">
              <a:spcAft>
                <a:spcPts val="0"/>
              </a:spcAft>
              <a:defRPr/>
            </a:pPr>
            <a:endParaRPr lang="zh-CN" altLang="en-US" sz="2800" dirty="0"/>
          </a:p>
          <a:p>
            <a:pPr marL="292608" lvl="1" indent="0" fontAlgn="auto">
              <a:spcAft>
                <a:spcPts val="0"/>
              </a:spcAft>
              <a:buNone/>
              <a:defRPr/>
            </a:pPr>
            <a:endParaRPr lang="zh-CN" altLang="en-US" sz="2400" dirty="0"/>
          </a:p>
          <a:p>
            <a:pPr marL="292608" lvl="1" indent="0" fontAlgn="auto">
              <a:spcAft>
                <a:spcPts val="0"/>
              </a:spcAft>
              <a:buNone/>
              <a:defRPr/>
            </a:pPr>
            <a:r>
              <a:rPr lang="en-US" altLang="zh-CN" dirty="0" smtClean="0"/>
              <a:t>1</a:t>
            </a:r>
            <a:r>
              <a:rPr lang="en-US" altLang="zh-CN" dirty="0"/>
              <a:t>) Gradient Projection Methods</a:t>
            </a:r>
            <a:endParaRPr lang="en-US" altLang="zh-CN" i="1" dirty="0"/>
          </a:p>
          <a:p>
            <a:pPr marL="292608" lvl="1" indent="0" fontAlgn="auto">
              <a:spcAft>
                <a:spcPts val="0"/>
              </a:spcAft>
              <a:buNone/>
              <a:defRPr/>
            </a:pPr>
            <a:r>
              <a:rPr lang="en-US" altLang="zh-CN" i="1" dirty="0"/>
              <a:t>2) Homotopy Methods</a:t>
            </a:r>
          </a:p>
          <a:p>
            <a:pPr marL="292608" lvl="1" indent="0" fontAlgn="auto">
              <a:spcAft>
                <a:spcPts val="0"/>
              </a:spcAft>
              <a:buNone/>
              <a:defRPr/>
            </a:pPr>
            <a:r>
              <a:rPr lang="en-US" altLang="zh-CN" dirty="0"/>
              <a:t>3) Iterative Shrinkage-</a:t>
            </a:r>
            <a:r>
              <a:rPr lang="en-US" altLang="zh-CN" dirty="0" err="1"/>
              <a:t>Thresholding</a:t>
            </a:r>
            <a:r>
              <a:rPr lang="en-US" altLang="zh-CN" dirty="0"/>
              <a:t> Methods</a:t>
            </a:r>
          </a:p>
          <a:p>
            <a:pPr marL="292608" lvl="1" indent="0" fontAlgn="auto">
              <a:spcAft>
                <a:spcPts val="0"/>
              </a:spcAft>
              <a:buNone/>
              <a:defRPr/>
            </a:pPr>
            <a:r>
              <a:rPr lang="en-US" altLang="zh-CN" dirty="0"/>
              <a:t>4) Proximal Gradient Methods</a:t>
            </a:r>
          </a:p>
          <a:p>
            <a:pPr marL="292608" lvl="1" indent="0" fontAlgn="auto">
              <a:spcAft>
                <a:spcPts val="0"/>
              </a:spcAft>
              <a:buNone/>
              <a:defRPr/>
            </a:pPr>
            <a:r>
              <a:rPr lang="en-US" altLang="zh-CN" dirty="0"/>
              <a:t>5) Alternating Direction Methods</a:t>
            </a:r>
          </a:p>
          <a:p>
            <a:endParaRPr lang="zh-CN" altLang="en-US" dirty="0"/>
          </a:p>
        </p:txBody>
      </p:sp>
      <p:sp>
        <p:nvSpPr>
          <p:cNvPr id="4" name="矩形 3"/>
          <p:cNvSpPr/>
          <p:nvPr/>
        </p:nvSpPr>
        <p:spPr>
          <a:xfrm>
            <a:off x="333829" y="5879739"/>
            <a:ext cx="8556171" cy="646331"/>
          </a:xfrm>
          <a:prstGeom prst="rect">
            <a:avLst/>
          </a:prstGeom>
        </p:spPr>
        <p:txBody>
          <a:bodyPr wrap="square">
            <a:spAutoFit/>
          </a:bodyPr>
          <a:lstStyle/>
          <a:p>
            <a:pPr marL="285750" indent="-285750">
              <a:buFont typeface="Arial" panose="020B0604020202020204" pitchFamily="34" charset="0"/>
              <a:buChar char="•"/>
              <a:defRPr/>
            </a:pPr>
            <a:r>
              <a:rPr lang="en-US" altLang="zh-CN" dirty="0"/>
              <a:t>Allen Y. Yang, A. Ganesh, S. </a:t>
            </a:r>
            <a:r>
              <a:rPr lang="en-US" altLang="zh-CN" dirty="0" err="1"/>
              <a:t>Shanka</a:t>
            </a:r>
            <a:r>
              <a:rPr lang="en-US" altLang="zh-CN" dirty="0"/>
              <a:t> </a:t>
            </a:r>
            <a:r>
              <a:rPr lang="en-US" altLang="zh-CN" dirty="0" err="1"/>
              <a:t>Sastry</a:t>
            </a:r>
            <a:r>
              <a:rPr lang="en-US" altLang="zh-CN" dirty="0"/>
              <a:t>, Yi Ma “Fast L1 Minimization Algorithms and An Application in Robust Face Recognition: A Review”,  ICIP 2010</a:t>
            </a:r>
          </a:p>
        </p:txBody>
      </p:sp>
      <p:pic>
        <p:nvPicPr>
          <p:cNvPr id="5" name="Picture 1" descr="C:\Users\Lenovo User\AppData\Roaming\Tencent\Users\32506426\QQ\WinTemp\RichOle\ONH%FQRXG)(KGZ[355R{~O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1858508"/>
            <a:ext cx="3193404" cy="6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0198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稀疏字典</a:t>
            </a:r>
            <a:r>
              <a:rPr lang="en-US" altLang="zh-CN" dirty="0"/>
              <a:t>D</a:t>
            </a:r>
            <a:endParaRPr lang="zh-CN" altLang="en-US" dirty="0"/>
          </a:p>
        </p:txBody>
      </p:sp>
      <p:sp>
        <p:nvSpPr>
          <p:cNvPr id="3" name="内容占位符 2"/>
          <p:cNvSpPr>
            <a:spLocks noGrp="1"/>
          </p:cNvSpPr>
          <p:nvPr>
            <p:ph idx="1"/>
          </p:nvPr>
        </p:nvSpPr>
        <p:spPr/>
        <p:txBody>
          <a:bodyPr/>
          <a:lstStyle/>
          <a:p>
            <a:r>
              <a:rPr lang="zh-CN" altLang="en-US" dirty="0" smtClean="0"/>
              <a:t>设计的字典</a:t>
            </a:r>
            <a:endParaRPr lang="en-US" altLang="zh-CN" dirty="0" smtClean="0"/>
          </a:p>
          <a:p>
            <a:pPr lvl="1"/>
            <a:r>
              <a:rPr lang="en-US" altLang="zh-CN" dirty="0" smtClean="0"/>
              <a:t>Wavelets, </a:t>
            </a:r>
            <a:r>
              <a:rPr lang="en-US" altLang="zh-CN" dirty="0" err="1" smtClean="0"/>
              <a:t>curvelets</a:t>
            </a:r>
            <a:r>
              <a:rPr lang="en-US" altLang="zh-CN" dirty="0" smtClean="0"/>
              <a:t>, </a:t>
            </a:r>
            <a:r>
              <a:rPr lang="en-US" altLang="zh-CN" dirty="0" err="1" smtClean="0"/>
              <a:t>wedgelets</a:t>
            </a:r>
            <a:r>
              <a:rPr lang="en-US" altLang="zh-CN" dirty="0" smtClean="0"/>
              <a:t>, </a:t>
            </a:r>
            <a:r>
              <a:rPr lang="en-US" altLang="zh-CN" dirty="0" err="1" smtClean="0"/>
              <a:t>bandlets</a:t>
            </a:r>
            <a:r>
              <a:rPr lang="en-US" altLang="zh-CN" dirty="0" smtClean="0"/>
              <a:t>, ……</a:t>
            </a:r>
          </a:p>
          <a:p>
            <a:r>
              <a:rPr lang="zh-CN" altLang="en-US" dirty="0" smtClean="0"/>
              <a:t>训练的字典</a:t>
            </a:r>
            <a:endParaRPr lang="en-US" altLang="zh-CN" dirty="0" smtClean="0"/>
          </a:p>
          <a:p>
            <a:pPr lvl="1"/>
            <a:r>
              <a:rPr lang="zh-CN" altLang="en-US" dirty="0"/>
              <a:t>无</a:t>
            </a:r>
            <a:r>
              <a:rPr lang="zh-CN" altLang="en-US" dirty="0" smtClean="0"/>
              <a:t>监督训练</a:t>
            </a:r>
            <a:endParaRPr lang="en-US" altLang="zh-CN" dirty="0" smtClean="0"/>
          </a:p>
          <a:p>
            <a:pPr lvl="2"/>
            <a:r>
              <a:rPr lang="en-US" altLang="zh-CN" sz="2000" dirty="0" smtClean="0"/>
              <a:t>K-means + PCA </a:t>
            </a:r>
            <a:r>
              <a:rPr lang="zh-CN" altLang="en-US" sz="2000" dirty="0" smtClean="0"/>
              <a:t>得到字典</a:t>
            </a:r>
            <a:endParaRPr lang="en-US" altLang="zh-CN" sz="2000" dirty="0" smtClean="0"/>
          </a:p>
          <a:p>
            <a:pPr lvl="1"/>
            <a:r>
              <a:rPr lang="zh-CN" altLang="en-US" dirty="0" smtClean="0"/>
              <a:t>学习得到字典</a:t>
            </a:r>
            <a:endParaRPr lang="en-US" altLang="zh-CN" dirty="0" smtClean="0"/>
          </a:p>
          <a:p>
            <a:pPr lvl="2"/>
            <a:r>
              <a:rPr lang="zh-CN" altLang="en-US" sz="2000" dirty="0" smtClean="0"/>
              <a:t>通过求解</a:t>
            </a:r>
            <a:endParaRPr lang="zh-CN" altLang="en-US" sz="2000" dirty="0"/>
          </a:p>
        </p:txBody>
      </p:sp>
      <p:pic>
        <p:nvPicPr>
          <p:cNvPr id="4" name="Picture 1" descr="C:\Users\Lenovo User\AppData\Roaming\Tencent\Users\32506426\QQ\WinTemp\RichOle\9M`V(TJ(QD_23MBKS06~VDY.jpg"/>
          <p:cNvPicPr>
            <a:picLocks noChangeAspect="1" noChangeArrowheads="1"/>
          </p:cNvPicPr>
          <p:nvPr/>
        </p:nvPicPr>
        <p:blipFill rotWithShape="1">
          <a:blip r:embed="rId2">
            <a:extLst>
              <a:ext uri="{28A0092B-C50C-407E-A947-70E740481C1C}">
                <a14:useLocalDpi xmlns:a14="http://schemas.microsoft.com/office/drawing/2010/main" val="0"/>
              </a:ext>
            </a:extLst>
          </a:blip>
          <a:srcRect l="22373" t="64607" r="26978" b="11260"/>
          <a:stretch/>
        </p:blipFill>
        <p:spPr bwMode="auto">
          <a:xfrm>
            <a:off x="1589314" y="4259942"/>
            <a:ext cx="5080001" cy="12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文本框 4"/>
              <p:cNvSpPr txBox="1"/>
              <p:nvPr/>
            </p:nvSpPr>
            <p:spPr>
              <a:xfrm>
                <a:off x="2036867" y="5634459"/>
                <a:ext cx="4835683" cy="369332"/>
              </a:xfrm>
              <a:prstGeom prst="rect">
                <a:avLst/>
              </a:prstGeom>
              <a:noFill/>
            </p:spPr>
            <p:txBody>
              <a:bodyPr wrap="none" rtlCol="0">
                <a:spAutoFit/>
              </a:bodyPr>
              <a:lstStyle/>
              <a:p>
                <a:r>
                  <a:rPr lang="zh-CN" altLang="en-US" dirty="0"/>
                  <a:t>（</a:t>
                </a:r>
                <a:r>
                  <a:rPr lang="zh-CN" altLang="en-US" dirty="0" smtClean="0"/>
                  <a:t>码本</a:t>
                </a:r>
                <a14:m>
                  <m:oMath xmlns:m="http://schemas.openxmlformats.org/officeDocument/2006/math">
                    <m:r>
                      <a:rPr lang="en-US" altLang="zh-CN" b="0" i="1" smtClean="0">
                        <a:latin typeface="Cambria Math" panose="02040503050406030204" pitchFamily="18" charset="0"/>
                      </a:rPr>
                      <m:t>𝐷</m:t>
                    </m:r>
                  </m:oMath>
                </a14:m>
                <a:r>
                  <a:rPr lang="zh-CN" altLang="en-US" dirty="0" smtClean="0"/>
                  <a:t>含</a:t>
                </a:r>
                <a14:m>
                  <m:oMath xmlns:m="http://schemas.openxmlformats.org/officeDocument/2006/math">
                    <m:r>
                      <a:rPr lang="en-US" altLang="zh-CN" i="1">
                        <a:latin typeface="Cambria Math" panose="02040503050406030204" pitchFamily="18" charset="0"/>
                      </a:rPr>
                      <m:t>𝑝</m:t>
                    </m:r>
                  </m:oMath>
                </a14:m>
                <a:r>
                  <a:rPr lang="zh-CN" altLang="en-US" dirty="0" smtClean="0"/>
                  <a:t>个码字，每个码字向量维度为</a:t>
                </a:r>
                <a14:m>
                  <m:oMath xmlns:m="http://schemas.openxmlformats.org/officeDocument/2006/math">
                    <m:r>
                      <a:rPr lang="en-US" altLang="zh-CN" b="0" i="1" smtClean="0">
                        <a:latin typeface="Cambria Math" panose="02040503050406030204" pitchFamily="18" charset="0"/>
                      </a:rPr>
                      <m:t>𝑚</m:t>
                    </m:r>
                  </m:oMath>
                </a14:m>
                <a:r>
                  <a:rPr lang="zh-CN" altLang="en-US" dirty="0" smtClean="0"/>
                  <a:t>）</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036867" y="5634459"/>
                <a:ext cx="4835683" cy="369332"/>
              </a:xfrm>
              <a:prstGeom prst="rect">
                <a:avLst/>
              </a:prstGeom>
              <a:blipFill>
                <a:blip r:embed="rId3"/>
                <a:stretch>
                  <a:fillRect l="-1009" t="-11475" r="-126"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632714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ustc_blue2">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accent2"/>
          </a:buClr>
          <a:buSzTx/>
          <a:buFont typeface="Wingdings" charset="0"/>
          <a:buChar char="•"/>
          <a:tabLst/>
          <a:defRPr kumimoji="0" lang="zh-CN" altLang="en-US" sz="1800" b="0" i="0" u="none" strike="noStrike" cap="none" normalizeH="0" baseline="0">
            <a:ln>
              <a:noFill/>
            </a:ln>
            <a:solidFill>
              <a:schemeClr val="tx1"/>
            </a:solidFill>
            <a:effectLst/>
            <a:latin typeface="Times New Roman" charset="0"/>
            <a:ea typeface="黑体" charset="0"/>
            <a:cs typeface="黑体"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stc_blue2" id="{FE527070-B869-48F3-9B09-34197221A4F1}" vid="{FC9996AD-180F-40E3-AD78-7EC952C73C3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ustc_blue2</Template>
  <TotalTime>2149</TotalTime>
  <Words>3682</Words>
  <Application>Microsoft Office PowerPoint</Application>
  <PresentationFormat>全屏显示(4:3)</PresentationFormat>
  <Paragraphs>612</Paragraphs>
  <Slides>106</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106</vt:i4>
      </vt:variant>
    </vt:vector>
  </HeadingPairs>
  <TitlesOfParts>
    <vt:vector size="118" baseType="lpstr">
      <vt:lpstr>等线</vt:lpstr>
      <vt:lpstr>黑体</vt:lpstr>
      <vt:lpstr>华文彩云</vt:lpstr>
      <vt:lpstr>宋体</vt:lpstr>
      <vt:lpstr>Arial</vt:lpstr>
      <vt:lpstr>Cambria Math</vt:lpstr>
      <vt:lpstr>Times New Roman</vt:lpstr>
      <vt:lpstr>Verdana</vt:lpstr>
      <vt:lpstr>Wingdings</vt:lpstr>
      <vt:lpstr>ustc_blue2</vt:lpstr>
      <vt:lpstr>Equation</vt:lpstr>
      <vt:lpstr>Image</vt:lpstr>
      <vt:lpstr>第六章：图像恢复</vt:lpstr>
      <vt:lpstr>图像恢复</vt:lpstr>
      <vt:lpstr>图像恢复</vt:lpstr>
      <vt:lpstr>图像恢复的背景</vt:lpstr>
      <vt:lpstr>图像的降质模型</vt:lpstr>
      <vt:lpstr>图像恢复</vt:lpstr>
      <vt:lpstr>图像去噪</vt:lpstr>
      <vt:lpstr>噪声模型</vt:lpstr>
      <vt:lpstr>几种经典的噪声模型</vt:lpstr>
      <vt:lpstr>几种经典的噪声模型</vt:lpstr>
      <vt:lpstr>几种经典的噪声模型</vt:lpstr>
      <vt:lpstr>几种经典的噪声模型</vt:lpstr>
      <vt:lpstr>几种经典的噪声模型</vt:lpstr>
      <vt:lpstr>周期噪声</vt:lpstr>
      <vt:lpstr>估计噪声参数</vt:lpstr>
      <vt:lpstr>图像去噪</vt:lpstr>
      <vt:lpstr>基于空域滤波的噪声恢复</vt:lpstr>
      <vt:lpstr>几种常用滤波器（注意量纲）</vt:lpstr>
      <vt:lpstr>几种常用滤波器</vt:lpstr>
      <vt:lpstr>几种常用滤波器</vt:lpstr>
      <vt:lpstr>几种常用滤波器</vt:lpstr>
      <vt:lpstr>次序统计滤波器</vt:lpstr>
      <vt:lpstr>次序统计滤波器</vt:lpstr>
      <vt:lpstr>次序统计滤波器：实例</vt:lpstr>
      <vt:lpstr>次序统计滤波器：实例</vt:lpstr>
      <vt:lpstr>图像去噪</vt:lpstr>
      <vt:lpstr>循环噪声频域滤波</vt:lpstr>
      <vt:lpstr>带阻滤波器</vt:lpstr>
      <vt:lpstr>带阻滤波器</vt:lpstr>
      <vt:lpstr>带阻滤波器</vt:lpstr>
      <vt:lpstr>带通滤波器</vt:lpstr>
      <vt:lpstr>槽口滤波器</vt:lpstr>
      <vt:lpstr>槽口滤波器</vt:lpstr>
      <vt:lpstr>图像恢复</vt:lpstr>
      <vt:lpstr>图像去模糊</vt:lpstr>
      <vt:lpstr>线性位置不变降质模型</vt:lpstr>
      <vt:lpstr>图像去模糊</vt:lpstr>
      <vt:lpstr>估计降质函数</vt:lpstr>
      <vt:lpstr>估计降质函数</vt:lpstr>
      <vt:lpstr>估计降质函数</vt:lpstr>
      <vt:lpstr>估计降质函数</vt:lpstr>
      <vt:lpstr>图像去模糊</vt:lpstr>
      <vt:lpstr>逆滤波</vt:lpstr>
      <vt:lpstr>最小均方误差（维纳）滤波</vt:lpstr>
      <vt:lpstr>维纳滤波结果对比</vt:lpstr>
      <vt:lpstr>维纳滤波结果对比</vt:lpstr>
      <vt:lpstr>约束最小二乘滤波</vt:lpstr>
      <vt:lpstr>图像恢复结果示例</vt:lpstr>
      <vt:lpstr>图像恢复</vt:lpstr>
      <vt:lpstr>几何校正</vt:lpstr>
      <vt:lpstr>几何校正</vt:lpstr>
      <vt:lpstr>灰度插值</vt:lpstr>
      <vt:lpstr>灰度差值的实现</vt:lpstr>
      <vt:lpstr>坐标的几何校正</vt:lpstr>
      <vt:lpstr>确定多项式变换系数</vt:lpstr>
      <vt:lpstr>像素灰度值的估计</vt:lpstr>
      <vt:lpstr>双向线性插值计算式</vt:lpstr>
      <vt:lpstr>薄板样条插值 Thin plate spline(TPS)</vt:lpstr>
      <vt:lpstr>薄板样条插值 Thin plate spline(TPS)</vt:lpstr>
      <vt:lpstr>薄板样条插值 Thin plate spline(TPS)</vt:lpstr>
      <vt:lpstr>插值效果：对d_x,d_y 进行插值</vt:lpstr>
      <vt:lpstr>图像恢复</vt:lpstr>
      <vt:lpstr>图像修复</vt:lpstr>
      <vt:lpstr>应用</vt:lpstr>
      <vt:lpstr>例:古书画的数字化修复</vt:lpstr>
      <vt:lpstr>例:去除图像或者视频中不想要的物体</vt:lpstr>
      <vt:lpstr>例:视频传输过程中的差错消除</vt:lpstr>
      <vt:lpstr>例:数码变焦</vt:lpstr>
      <vt:lpstr>图像修复的相关工作</vt:lpstr>
      <vt:lpstr>怎么人工的进行修复</vt:lpstr>
      <vt:lpstr>基于PDE的修复理论(1) —— 水平集方法</vt:lpstr>
      <vt:lpstr>曲线的水平集描述</vt:lpstr>
      <vt:lpstr>水平集方法</vt:lpstr>
      <vt:lpstr>水平集方法的一个例子</vt:lpstr>
      <vt:lpstr>基于PDE的修复理论(2)——变分图像的修复</vt:lpstr>
      <vt:lpstr>变分图像的修复</vt:lpstr>
      <vt:lpstr>TV 方法的一个例子</vt:lpstr>
      <vt:lpstr>基于水平线(Level Line)的方法</vt:lpstr>
      <vt:lpstr>基于水平线的方法</vt:lpstr>
      <vt:lpstr>基于水平线方法的例子(1)</vt:lpstr>
      <vt:lpstr>基于水平线方法的例子(2)</vt:lpstr>
      <vt:lpstr>纹理合成的主要思想</vt:lpstr>
      <vt:lpstr>怎么将纹理合成应用到图像修复中?</vt:lpstr>
      <vt:lpstr>示例结果-1</vt:lpstr>
      <vt:lpstr>示例结果-2</vt:lpstr>
      <vt:lpstr>示例结果-3</vt:lpstr>
      <vt:lpstr>示例结果-4</vt:lpstr>
      <vt:lpstr>基于结构传播的图像修复</vt:lpstr>
      <vt:lpstr>基于结构传播的图像修复</vt:lpstr>
      <vt:lpstr>例子(1)</vt:lpstr>
      <vt:lpstr>例子(2)</vt:lpstr>
      <vt:lpstr>图像恢复</vt:lpstr>
      <vt:lpstr>压缩感知 (Compressed Sensing，2004)</vt:lpstr>
      <vt:lpstr>基于压缩感知的图像恢复</vt:lpstr>
      <vt:lpstr>压缩感知</vt:lpstr>
      <vt:lpstr>稀疏表达</vt:lpstr>
      <vt:lpstr>稀疏表达和MAP(最大后验)的关系</vt:lpstr>
      <vt:lpstr>稀疏表达的求解</vt:lpstr>
      <vt:lpstr>稀疏字典D</vt:lpstr>
      <vt:lpstr>稀疏字典D</vt:lpstr>
      <vt:lpstr>稀疏表达—图像恢复</vt:lpstr>
      <vt:lpstr>稀疏表达—图像恢复：去噪</vt:lpstr>
      <vt:lpstr>稀疏表达—图像恢复：去噪</vt:lpstr>
      <vt:lpstr>稀疏表达—图像恢复：去模糊</vt:lpstr>
      <vt:lpstr>稀疏表达—图像恢复：图像修复</vt:lpstr>
      <vt:lpstr>稀疏表达—图像恢复：超分辨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Liu Yiding</dc:creator>
  <cp:lastModifiedBy>Administrator</cp:lastModifiedBy>
  <cp:revision>192</cp:revision>
  <dcterms:created xsi:type="dcterms:W3CDTF">2019-12-26T23:59:28Z</dcterms:created>
  <dcterms:modified xsi:type="dcterms:W3CDTF">2021-03-31T13:10:43Z</dcterms:modified>
</cp:coreProperties>
</file>